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27" r:id="rId3"/>
    <p:sldId id="258" r:id="rId4"/>
    <p:sldId id="261" r:id="rId5"/>
    <p:sldId id="259" r:id="rId6"/>
    <p:sldId id="260" r:id="rId7"/>
    <p:sldId id="307" r:id="rId8"/>
    <p:sldId id="301" r:id="rId9"/>
    <p:sldId id="302" r:id="rId10"/>
    <p:sldId id="303" r:id="rId11"/>
    <p:sldId id="304" r:id="rId12"/>
    <p:sldId id="310" r:id="rId13"/>
    <p:sldId id="337" r:id="rId14"/>
    <p:sldId id="325" r:id="rId15"/>
    <p:sldId id="312" r:id="rId16"/>
    <p:sldId id="338" r:id="rId17"/>
    <p:sldId id="313" r:id="rId18"/>
    <p:sldId id="319" r:id="rId19"/>
    <p:sldId id="318" r:id="rId20"/>
    <p:sldId id="322" r:id="rId21"/>
    <p:sldId id="339" r:id="rId22"/>
    <p:sldId id="324" r:id="rId23"/>
    <p:sldId id="326" r:id="rId24"/>
    <p:sldId id="328" r:id="rId25"/>
    <p:sldId id="340" r:id="rId26"/>
    <p:sldId id="329" r:id="rId27"/>
    <p:sldId id="331" r:id="rId28"/>
    <p:sldId id="332" r:id="rId29"/>
    <p:sldId id="296" r:id="rId30"/>
    <p:sldId id="297"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29161-F903-449B-82E9-278ED796DC0A}" type="datetimeFigureOut">
              <a:rPr lang="zh-CN" altLang="en-US" smtClean="0"/>
              <a:pPr/>
              <a:t>2015/12/5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7B9D6-D5CE-4E2A-86D2-EBAE7888591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0D7B9D6-D5CE-4E2A-86D2-EBAE7888591E}" type="slidenum">
              <a:rPr lang="zh-CN" altLang="en-US" smtClean="0"/>
              <a:pPr/>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0D7B9D6-D5CE-4E2A-86D2-EBAE7888591E}"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C3B49-4E07-445E-ADA1-8CC25C700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928671"/>
            <a:ext cx="7815290" cy="2286015"/>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副标题 2"/>
          <p:cNvSpPr>
            <a:spLocks noGrp="1"/>
          </p:cNvSpPr>
          <p:nvPr>
            <p:ph type="subTitle" idx="1"/>
          </p:nvPr>
        </p:nvSpPr>
        <p:spPr>
          <a:xfrm>
            <a:off x="1371600" y="3000372"/>
            <a:ext cx="6400800" cy="3000396"/>
          </a:xfrm>
        </p:spPr>
        <p:txBody>
          <a:bodyPr>
            <a:normAutofit/>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Introduction</a:t>
            </a:r>
          </a:p>
          <a:p>
            <a:r>
              <a:rPr lang="en-US" altLang="zh-CN" b="1" dirty="0" smtClean="0">
                <a:solidFill>
                  <a:srgbClr val="FF0000"/>
                </a:solidFill>
                <a:latin typeface="Times New Roman" pitchFamily="18" charset="0"/>
                <a:cs typeface="Times New Roman" pitchFamily="18" charset="0"/>
              </a:rPr>
              <a:t>(Book Two)</a:t>
            </a:r>
            <a:endParaRPr lang="zh-CN" altLang="en-US" b="1" dirty="0" smtClean="0">
              <a:solidFill>
                <a:srgbClr val="FF0000"/>
              </a:solidFill>
              <a:latin typeface="Times New Roman" pitchFamily="18" charset="0"/>
              <a:cs typeface="Times New Roman" pitchFamily="18" charset="0"/>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500042"/>
            <a:ext cx="8643998" cy="6072230"/>
          </a:xfrm>
        </p:spPr>
        <p:txBody>
          <a:bodyPr>
            <a:normAutofit fontScale="32500" lnSpcReduction="20000"/>
          </a:bodyPr>
          <a:lstStyle/>
          <a:p>
            <a:pPr>
              <a:buNone/>
            </a:pPr>
            <a:r>
              <a:rPr lang="en-US" sz="9600" dirty="0" smtClean="0">
                <a:latin typeface="Times New Roman" pitchFamily="18" charset="0"/>
                <a:cs typeface="Times New Roman" pitchFamily="18" charset="0"/>
              </a:rPr>
              <a:t>The Civil War – end of slavery</a:t>
            </a:r>
          </a:p>
          <a:p>
            <a:endParaRPr lang="en-US" sz="7400" dirty="0" smtClean="0">
              <a:latin typeface="Times New Roman" pitchFamily="18" charset="0"/>
              <a:cs typeface="Times New Roman" pitchFamily="18" charset="0"/>
            </a:endParaRPr>
          </a:p>
          <a:p>
            <a:r>
              <a:rPr lang="en-US" sz="7400" dirty="0" smtClean="0">
                <a:latin typeface="Times New Roman" pitchFamily="18" charset="0"/>
                <a:cs typeface="Times New Roman" pitchFamily="18" charset="0"/>
              </a:rPr>
              <a:t>The13th Amendment to the Constitution in 1865 abolished slavery. </a:t>
            </a:r>
          </a:p>
          <a:p>
            <a:r>
              <a:rPr lang="en-US" sz="7400" dirty="0" smtClean="0">
                <a:latin typeface="Times New Roman" pitchFamily="18" charset="0"/>
                <a:cs typeface="Times New Roman" pitchFamily="18" charset="0"/>
              </a:rPr>
              <a:t>Many states passed segregation laws to keep the races apart in public facilities. </a:t>
            </a:r>
          </a:p>
          <a:p>
            <a:r>
              <a:rPr lang="en-US" sz="7400" dirty="0" smtClean="0">
                <a:latin typeface="Times New Roman" pitchFamily="18" charset="0"/>
                <a:cs typeface="Times New Roman" pitchFamily="18" charset="0"/>
              </a:rPr>
              <a:t>Blacks were denied the right to vote.</a:t>
            </a:r>
            <a:endParaRPr lang="en-US" altLang="zh-CN" sz="7400" dirty="0" smtClean="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5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3500" dirty="0" smtClean="0">
              <a:latin typeface="Times New Roman" pitchFamily="18" charset="0"/>
              <a:cs typeface="Times New Roman" pitchFamily="18" charset="0"/>
            </a:endParaRPr>
          </a:p>
          <a:p>
            <a:pPr>
              <a:buNone/>
            </a:pPr>
            <a:r>
              <a:rPr lang="en-US" altLang="zh-CN" sz="3500" dirty="0" smtClean="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endParaRPr lang="zh-CN" altLang="en-US" sz="2400" dirty="0" smtClean="0">
              <a:latin typeface="Times New Roman" pitchFamily="18" charset="0"/>
              <a:cs typeface="Times New Roman" pitchFamily="18" charset="0"/>
            </a:endParaRPr>
          </a:p>
          <a:p>
            <a:pPr>
              <a:buNone/>
            </a:pPr>
            <a:r>
              <a:rPr lang="en-US" altLang="zh-CN" sz="2400" dirty="0" smtClean="0"/>
              <a:t> </a:t>
            </a:r>
          </a:p>
          <a:p>
            <a:pPr>
              <a:buNone/>
            </a:pPr>
            <a:endParaRPr lang="en-US" altLang="zh-CN" sz="2400" dirty="0" smtClean="0"/>
          </a:p>
          <a:p>
            <a:pPr>
              <a:buNone/>
            </a:pPr>
            <a:endParaRPr lang="en-US" altLang="zh-CN" sz="2400" dirty="0" smtClean="0"/>
          </a:p>
          <a:p>
            <a:pPr>
              <a:buNone/>
            </a:pPr>
            <a:endParaRPr lang="en-US" altLang="zh-CN" sz="2400" dirty="0" smtClean="0"/>
          </a:p>
          <a:p>
            <a:pPr>
              <a:buNone/>
            </a:pPr>
            <a:endParaRPr lang="en-US" altLang="zh-CN" sz="1400" dirty="0" smtClean="0"/>
          </a:p>
          <a:p>
            <a:pPr>
              <a:buNone/>
            </a:pPr>
            <a:endParaRPr lang="en-US" altLang="zh-CN" sz="1400" dirty="0" smtClean="0"/>
          </a:p>
          <a:p>
            <a:pPr>
              <a:buNone/>
            </a:pPr>
            <a:endParaRPr lang="en-US" sz="2400" dirty="0" smtClean="0">
              <a:latin typeface="Times New Roman" pitchFamily="18" charset="0"/>
              <a:cs typeface="Times New Roman" pitchFamily="18" charset="0"/>
            </a:endParaRPr>
          </a:p>
        </p:txBody>
      </p:sp>
      <p:pic>
        <p:nvPicPr>
          <p:cNvPr id="5" name="图片 4" descr="c:\users\北京外国语大学\appdata\roaming\360se6\User Data\temp\article-2202101-0C1E3BA3000005DC-70_634x467.jpg"/>
          <p:cNvPicPr/>
          <p:nvPr/>
        </p:nvPicPr>
        <p:blipFill>
          <a:blip r:embed="rId2"/>
          <a:srcRect/>
          <a:stretch>
            <a:fillRect/>
          </a:stretch>
        </p:blipFill>
        <p:spPr bwMode="auto">
          <a:xfrm>
            <a:off x="3857620" y="3143248"/>
            <a:ext cx="5000628" cy="3500438"/>
          </a:xfrm>
          <a:prstGeom prst="rect">
            <a:avLst/>
          </a:prstGeom>
          <a:noFill/>
          <a:ln w="9525">
            <a:noFill/>
            <a:miter lim="800000"/>
            <a:headEnd/>
            <a:tailEnd/>
          </a:ln>
        </p:spPr>
      </p:pic>
      <p:pic>
        <p:nvPicPr>
          <p:cNvPr id="6" name="图片 5" descr="c:\users\北京外国语大学\appdata\roaming\360se6\User Data\temp\slave.jpg"/>
          <p:cNvPicPr/>
          <p:nvPr/>
        </p:nvPicPr>
        <p:blipFill>
          <a:blip r:embed="rId3"/>
          <a:srcRect/>
          <a:stretch>
            <a:fillRect/>
          </a:stretch>
        </p:blipFill>
        <p:spPr bwMode="auto">
          <a:xfrm>
            <a:off x="285720" y="4000504"/>
            <a:ext cx="3708725" cy="254227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42852"/>
            <a:ext cx="8229600" cy="1143000"/>
          </a:xfrm>
        </p:spPr>
        <p:txBody>
          <a:bodyPr>
            <a:normAutofit/>
          </a:bodyPr>
          <a:lstStyle/>
          <a:p>
            <a:pPr algn="l"/>
            <a:r>
              <a:rPr lang="en-US" sz="3200" dirty="0" smtClean="0">
                <a:latin typeface="Times New Roman" pitchFamily="18" charset="0"/>
                <a:cs typeface="Times New Roman" pitchFamily="18" charset="0"/>
              </a:rPr>
              <a:t>The </a:t>
            </a:r>
            <a:r>
              <a:rPr lang="en-US" sz="3200" dirty="0" smtClean="0">
                <a:latin typeface="Times New Roman" pitchFamily="18" charset="0"/>
                <a:cs typeface="Times New Roman" pitchFamily="18" charset="0"/>
              </a:rPr>
              <a:t>Civil </a:t>
            </a:r>
            <a:r>
              <a:rPr lang="en-US" sz="3200" dirty="0" smtClean="0">
                <a:latin typeface="Times New Roman" pitchFamily="18" charset="0"/>
                <a:cs typeface="Times New Roman" pitchFamily="18" charset="0"/>
              </a:rPr>
              <a:t>Rights </a:t>
            </a:r>
            <a:r>
              <a:rPr lang="en-US" sz="3200" dirty="0" smtClean="0">
                <a:latin typeface="Times New Roman" pitchFamily="18" charset="0"/>
                <a:cs typeface="Times New Roman" pitchFamily="18" charset="0"/>
              </a:rPr>
              <a:t>Movement in the 1960s</a:t>
            </a:r>
            <a:endParaRPr lang="en-US" sz="3200" dirty="0" smtClean="0">
              <a:latin typeface="Times New Roman" pitchFamily="18" charset="0"/>
              <a:cs typeface="Times New Roman" pitchFamily="18" charset="0"/>
            </a:endParaRPr>
          </a:p>
        </p:txBody>
      </p:sp>
      <p:sp>
        <p:nvSpPr>
          <p:cNvPr id="3" name="内容占位符 2"/>
          <p:cNvSpPr>
            <a:spLocks noGrp="1"/>
          </p:cNvSpPr>
          <p:nvPr>
            <p:ph idx="1"/>
          </p:nvPr>
        </p:nvSpPr>
        <p:spPr>
          <a:xfrm>
            <a:off x="428596" y="1214398"/>
            <a:ext cx="8229600" cy="5643602"/>
          </a:xfrm>
        </p:spPr>
        <p:txBody>
          <a:bodyPr>
            <a:normAutofit fontScale="25000" lnSpcReduction="20000"/>
          </a:bodyPr>
          <a:lstStyle/>
          <a:p>
            <a:pPr>
              <a:buNone/>
            </a:pPr>
            <a:r>
              <a:rPr lang="en-US" sz="9600" dirty="0" smtClean="0">
                <a:latin typeface="Times New Roman" pitchFamily="18" charset="0"/>
                <a:cs typeface="Times New Roman" pitchFamily="18" charset="0"/>
              </a:rPr>
              <a:t>•   To end segregation laws and fight for the equal rights for the colored people;</a:t>
            </a:r>
          </a:p>
          <a:p>
            <a:pPr>
              <a:buNone/>
            </a:pPr>
            <a:r>
              <a:rPr lang="en-US" sz="9600" dirty="0" smtClean="0">
                <a:latin typeface="Times New Roman" pitchFamily="18" charset="0"/>
                <a:cs typeface="Times New Roman" pitchFamily="18" charset="0"/>
              </a:rPr>
              <a:t>•   Afro-Americans began to have feelings of pride -- "black is beautiful"; </a:t>
            </a:r>
          </a:p>
          <a:p>
            <a:pPr>
              <a:buNone/>
            </a:pPr>
            <a:r>
              <a:rPr lang="en-US" sz="9600" dirty="0" smtClean="0">
                <a:latin typeface="Times New Roman" pitchFamily="18" charset="0"/>
                <a:cs typeface="Times New Roman" pitchFamily="18" charset="0"/>
              </a:rPr>
              <a:t>•   Blacks should coexist with other groups in a plural society.</a:t>
            </a:r>
            <a:r>
              <a:rPr lang="zh-CN" altLang="en-US" sz="9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pPr lvl="8"/>
            <a:endParaRPr lang="en-US" sz="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a:t>
            </a: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     Martin Luther King addressed a crowd</a:t>
            </a: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a:t>
            </a:r>
            <a:endParaRPr lang="zh-CN" altLang="en-US" sz="2600" dirty="0" smtClean="0">
              <a:latin typeface="Times New Roman" pitchFamily="18" charset="0"/>
              <a:cs typeface="Times New Roman" pitchFamily="18" charset="0"/>
            </a:endParaRPr>
          </a:p>
          <a:p>
            <a:pPr marL="457200" indent="-457200">
              <a:buAutoNum type="arabicParenR"/>
            </a:pPr>
            <a:endParaRPr lang="en-US" sz="2400" dirty="0" smtClean="0">
              <a:latin typeface="Times New Roman" pitchFamily="18" charset="0"/>
              <a:cs typeface="Times New Roman" pitchFamily="18" charset="0"/>
            </a:endParaRPr>
          </a:p>
          <a:p>
            <a:pPr marL="457200" indent="-457200">
              <a:buAutoNum type="arabicParenR"/>
            </a:pPr>
            <a:endParaRPr lang="en-US" sz="2400" dirty="0" smtClean="0">
              <a:latin typeface="Times New Roman" pitchFamily="18" charset="0"/>
              <a:cs typeface="Times New Roman" pitchFamily="18" charset="0"/>
            </a:endParaRPr>
          </a:p>
          <a:p>
            <a:pPr marL="457200" indent="-457200">
              <a:buAutoNum type="arabicParenR"/>
            </a:pPr>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buNone/>
            </a:pPr>
            <a:endParaRPr lang="en-US" sz="1400"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endParaRPr lang="zh-CN" altLang="en-US" sz="2400" dirty="0" smtClean="0"/>
          </a:p>
        </p:txBody>
      </p:sp>
      <p:pic>
        <p:nvPicPr>
          <p:cNvPr id="26626" name="Picture 2" descr="c:\users\北京外国语大学\appdata\roaming\360se6\User Data\temp\Blake-of-CNN-says-hes-tired-of-the-safe-Civil-Rights-Movement.-www.yourblackworl.jpg"/>
          <p:cNvPicPr>
            <a:picLocks noChangeAspect="1" noChangeArrowheads="1"/>
          </p:cNvPicPr>
          <p:nvPr/>
        </p:nvPicPr>
        <p:blipFill>
          <a:blip r:embed="rId2"/>
          <a:srcRect/>
          <a:stretch>
            <a:fillRect/>
          </a:stretch>
        </p:blipFill>
        <p:spPr bwMode="auto">
          <a:xfrm>
            <a:off x="428596" y="3214686"/>
            <a:ext cx="4762500" cy="32766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785794"/>
            <a:ext cx="8229600" cy="5500726"/>
          </a:xfrm>
        </p:spPr>
        <p:txBody>
          <a:bodyPr>
            <a:normAutofit fontScale="25000" lnSpcReduction="20000"/>
          </a:bodyPr>
          <a:lstStyle/>
          <a:p>
            <a:pPr>
              <a:buNone/>
            </a:pPr>
            <a:r>
              <a:rPr lang="en-US" sz="12800" dirty="0" smtClean="0">
                <a:latin typeface="Times New Roman" pitchFamily="18" charset="0"/>
                <a:cs typeface="Times New Roman" pitchFamily="18" charset="0"/>
              </a:rPr>
              <a:t>The current status of Afro-Americans </a:t>
            </a:r>
          </a:p>
          <a:p>
            <a:pPr>
              <a:buNone/>
            </a:pPr>
            <a:r>
              <a:rPr lang="en-US" sz="12800" dirty="0" smtClean="0">
                <a:latin typeface="Times New Roman" pitchFamily="18" charset="0"/>
                <a:cs typeface="Times New Roman" pitchFamily="18" charset="0"/>
              </a:rPr>
              <a:t>						-- a mixed picture</a:t>
            </a:r>
          </a:p>
          <a:p>
            <a:endParaRPr lang="en-US" sz="7400" dirty="0" smtClean="0">
              <a:latin typeface="Times New Roman" pitchFamily="18" charset="0"/>
              <a:cs typeface="Times New Roman" pitchFamily="18" charset="0"/>
            </a:endParaRPr>
          </a:p>
          <a:p>
            <a:r>
              <a:rPr lang="en-US" sz="9600" dirty="0" smtClean="0">
                <a:latin typeface="Times New Roman" pitchFamily="18" charset="0"/>
                <a:cs typeface="Times New Roman" pitchFamily="18" charset="0"/>
              </a:rPr>
              <a:t>The elimination of legal barriers has been a major gain, but institutionalized discrimination is still rife. </a:t>
            </a:r>
          </a:p>
          <a:p>
            <a:r>
              <a:rPr lang="en-US" sz="9600" dirty="0" smtClean="0">
                <a:latin typeface="Times New Roman" pitchFamily="18" charset="0"/>
                <a:cs typeface="Times New Roman" pitchFamily="18" charset="0"/>
              </a:rPr>
              <a:t>They have achieved considerable educational gains.</a:t>
            </a:r>
          </a:p>
          <a:p>
            <a:r>
              <a:rPr lang="en-US" sz="9600" dirty="0" smtClean="0">
                <a:latin typeface="Times New Roman" pitchFamily="18" charset="0"/>
                <a:cs typeface="Times New Roman" pitchFamily="18" charset="0"/>
              </a:rPr>
              <a:t>Median family income of blacks rose but the income gap between the blacks and the whites has widened. </a:t>
            </a:r>
          </a:p>
          <a:p>
            <a:r>
              <a:rPr lang="en-US" sz="9600" dirty="0" smtClean="0">
                <a:latin typeface="Times New Roman" pitchFamily="18" charset="0"/>
                <a:cs typeface="Times New Roman" pitchFamily="18" charset="0"/>
              </a:rPr>
              <a:t>The political influence of blacks is increasing, and blacks are moving into national government, the business world and the media. </a:t>
            </a:r>
            <a:r>
              <a:rPr lang="en-US" sz="9600" dirty="0" smtClean="0">
                <a:latin typeface="Times New Roman" pitchFamily="18" charset="0"/>
                <a:cs typeface="Times New Roman" pitchFamily="18" charset="0"/>
              </a:rPr>
              <a:t>E.g</a:t>
            </a:r>
            <a:r>
              <a:rPr lang="en-US" sz="9600" dirty="0" smtClean="0">
                <a:latin typeface="Times New Roman" pitchFamily="18" charset="0"/>
                <a:cs typeface="Times New Roman" pitchFamily="18" charset="0"/>
              </a:rPr>
              <a:t>. </a:t>
            </a:r>
            <a:r>
              <a:rPr lang="en-US" sz="9600" dirty="0" err="1" smtClean="0">
                <a:latin typeface="Times New Roman" pitchFamily="18" charset="0"/>
                <a:cs typeface="Times New Roman" pitchFamily="18" charset="0"/>
              </a:rPr>
              <a:t>Barack</a:t>
            </a:r>
            <a:r>
              <a:rPr lang="en-US" sz="9600" dirty="0" smtClean="0">
                <a:latin typeface="Times New Roman" pitchFamily="18" charset="0"/>
                <a:cs typeface="Times New Roman" pitchFamily="18" charset="0"/>
              </a:rPr>
              <a:t> </a:t>
            </a:r>
            <a:r>
              <a:rPr lang="en-US" sz="9600" dirty="0" err="1" smtClean="0">
                <a:latin typeface="Times New Roman" pitchFamily="18" charset="0"/>
                <a:cs typeface="Times New Roman" pitchFamily="18" charset="0"/>
              </a:rPr>
              <a:t>Obama</a:t>
            </a:r>
            <a:r>
              <a:rPr lang="en-US" sz="9600" dirty="0" smtClean="0">
                <a:latin typeface="Times New Roman" pitchFamily="18" charset="0"/>
                <a:cs typeface="Times New Roman" pitchFamily="18" charset="0"/>
              </a:rPr>
              <a:t>.</a:t>
            </a:r>
          </a:p>
          <a:p>
            <a:r>
              <a:rPr lang="en-US" sz="9600" dirty="0" smtClean="0">
                <a:latin typeface="Times New Roman" pitchFamily="18" charset="0"/>
                <a:cs typeface="Times New Roman" pitchFamily="18" charset="0"/>
              </a:rPr>
              <a:t> However, many </a:t>
            </a:r>
            <a:r>
              <a:rPr lang="en-US" sz="9600" dirty="0" smtClean="0">
                <a:latin typeface="Times New Roman" pitchFamily="18" charset="0"/>
                <a:cs typeface="Times New Roman" pitchFamily="18" charset="0"/>
              </a:rPr>
              <a:t>blacks are pessimistic about progress in race </a:t>
            </a:r>
            <a:r>
              <a:rPr lang="en-US" sz="9600" dirty="0" smtClean="0">
                <a:latin typeface="Times New Roman" pitchFamily="18" charset="0"/>
                <a:cs typeface="Times New Roman" pitchFamily="18" charset="0"/>
              </a:rPr>
              <a:t>relations.</a:t>
            </a:r>
            <a:endParaRPr lang="en-US" sz="9600" dirty="0" smtClean="0">
              <a:latin typeface="Times New Roman" pitchFamily="18" charset="0"/>
              <a:cs typeface="Times New Roman" pitchFamily="18" charset="0"/>
            </a:endParaRPr>
          </a:p>
          <a:p>
            <a:r>
              <a:rPr lang="en-US" sz="9600" dirty="0" smtClean="0">
                <a:latin typeface="Times New Roman" pitchFamily="18" charset="0"/>
                <a:cs typeface="Times New Roman" pitchFamily="18" charset="0"/>
              </a:rPr>
              <a:t> Urban </a:t>
            </a:r>
            <a:r>
              <a:rPr lang="en-US" sz="9600" dirty="0" smtClean="0">
                <a:latin typeface="Times New Roman" pitchFamily="18" charset="0"/>
                <a:cs typeface="Times New Roman" pitchFamily="18" charset="0"/>
              </a:rPr>
              <a:t>ghettos still contain a permanently impoverished black “underclass”.</a:t>
            </a:r>
            <a:endParaRPr lang="zh-CN" altLang="en-US" sz="9600" dirty="0" smtClean="0">
              <a:latin typeface="Times New Roman" pitchFamily="18" charset="0"/>
              <a:cs typeface="Times New Roman" pitchFamily="18" charset="0"/>
            </a:endParaRPr>
          </a:p>
          <a:p>
            <a:endParaRPr lang="en-US" sz="9600" dirty="0" smtClean="0">
              <a:latin typeface="Times New Roman" pitchFamily="18" charset="0"/>
              <a:cs typeface="Times New Roman" pitchFamily="18" charset="0"/>
            </a:endParaRPr>
          </a:p>
          <a:p>
            <a:pPr>
              <a:buNone/>
            </a:pPr>
            <a:endParaRPr lang="en-US" sz="9600" dirty="0" smtClean="0">
              <a:latin typeface="Times New Roman" pitchFamily="18" charset="0"/>
              <a:cs typeface="Times New Roman" pitchFamily="18" charset="0"/>
            </a:endParaRPr>
          </a:p>
          <a:p>
            <a:pPr>
              <a:buNone/>
            </a:pPr>
            <a:endParaRPr lang="en-US" sz="9600" dirty="0" smtClean="0">
              <a:latin typeface="Times New Roman" pitchFamily="18" charset="0"/>
              <a:cs typeface="Times New Roman" pitchFamily="18" charset="0"/>
            </a:endParaRPr>
          </a:p>
          <a:p>
            <a:pPr>
              <a:buNone/>
            </a:pPr>
            <a:endParaRPr lang="en-US" sz="96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1400" dirty="0" smtClean="0">
                <a:latin typeface="Times New Roman" pitchFamily="18" charset="0"/>
                <a:cs typeface="Times New Roman" pitchFamily="18" charset="0"/>
              </a:rPr>
              <a:t>							</a:t>
            </a:r>
          </a:p>
          <a:p>
            <a:pPr>
              <a:buNone/>
            </a:pPr>
            <a:r>
              <a:rPr lang="en-US" sz="1400" dirty="0" smtClean="0">
                <a:latin typeface="Times New Roman" pitchFamily="18"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Autofit/>
          </a:bodyPr>
          <a:lstStyle/>
          <a:p>
            <a:r>
              <a:rPr lang="en-US" altLang="zh-CN" sz="4000" dirty="0" smtClean="0">
                <a:latin typeface="Times New Roman" pitchFamily="18" charset="0"/>
                <a:cs typeface="Times New Roman" pitchFamily="18" charset="0"/>
              </a:rPr>
              <a:t>II.  Poverty</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142844" y="1285860"/>
            <a:ext cx="8715436" cy="5429288"/>
          </a:xfrm>
        </p:spPr>
        <p:txBody>
          <a:bodyPr>
            <a:normAutofit lnSpcReduction="10000"/>
          </a:bodyPr>
          <a:lstStyle/>
          <a:p>
            <a:r>
              <a:rPr lang="en-US" sz="2600" dirty="0" smtClean="0">
                <a:latin typeface="Times New Roman" pitchFamily="18" charset="0"/>
                <a:cs typeface="Times New Roman" pitchFamily="18" charset="0"/>
              </a:rPr>
              <a:t>A considerable number of Americans are still living at or below the official poverty line.</a:t>
            </a:r>
          </a:p>
          <a:p>
            <a:r>
              <a:rPr lang="en-US" sz="2600" dirty="0" smtClean="0">
                <a:latin typeface="Times New Roman" pitchFamily="18" charset="0"/>
                <a:cs typeface="Times New Roman" pitchFamily="18" charset="0"/>
              </a:rPr>
              <a:t>Social services in the U.S. are not as good as those in most industrialized societies. </a:t>
            </a:r>
            <a:r>
              <a:rPr lang="en-US" sz="2600" baseline="300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The affluent majority sometimes seems indifferent to the problems of the poorest section of the population.  </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1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None/>
            </a:pPr>
            <a:endParaRPr lang="en-US" altLang="zh-CN" sz="2400" dirty="0" smtClean="0"/>
          </a:p>
          <a:p>
            <a:pPr>
              <a:buNone/>
            </a:pPr>
            <a:endParaRPr lang="zh-CN" altLang="en-US" sz="2400" dirty="0" smtClean="0"/>
          </a:p>
          <a:p>
            <a:pPr lvl="1">
              <a:buNone/>
            </a:pPr>
            <a:endParaRPr lang="en-US" sz="1200" dirty="0" smtClean="0"/>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pic>
        <p:nvPicPr>
          <p:cNvPr id="51202" name="Picture 2" descr="c:\users\北京外国语大学\appdata\roaming\360se6\User Data\temp\us-poverty-level1.png"/>
          <p:cNvPicPr>
            <a:picLocks noChangeAspect="1" noChangeArrowheads="1"/>
          </p:cNvPicPr>
          <p:nvPr/>
        </p:nvPicPr>
        <p:blipFill>
          <a:blip r:embed="rId2"/>
          <a:srcRect/>
          <a:stretch>
            <a:fillRect/>
          </a:stretch>
        </p:blipFill>
        <p:spPr bwMode="auto">
          <a:xfrm>
            <a:off x="2786050" y="3714752"/>
            <a:ext cx="3714776" cy="29940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357166"/>
            <a:ext cx="8658196" cy="6500834"/>
          </a:xfrm>
        </p:spPr>
        <p:txBody>
          <a:bodyPr>
            <a:normAutofit fontScale="25000" lnSpcReduction="20000"/>
          </a:bodyPr>
          <a:lstStyle/>
          <a:p>
            <a:pPr>
              <a:buNone/>
            </a:pPr>
            <a:r>
              <a:rPr lang="en-US" sz="2800" dirty="0" smtClean="0">
                <a:latin typeface="Times New Roman" pitchFamily="18" charset="0"/>
                <a:cs typeface="Times New Roman" pitchFamily="18" charset="0"/>
              </a:rPr>
              <a:t>  </a:t>
            </a:r>
            <a:endParaRPr lang="en-US" sz="7600" dirty="0" smtClean="0">
              <a:latin typeface="Times New Roman" pitchFamily="18" charset="0"/>
              <a:cs typeface="Times New Roman" pitchFamily="18" charset="0"/>
            </a:endParaRPr>
          </a:p>
          <a:p>
            <a:pPr>
              <a:buNone/>
            </a:pPr>
            <a:r>
              <a:rPr lang="en-US" sz="14400" dirty="0" smtClean="0">
                <a:latin typeface="Times New Roman" pitchFamily="18" charset="0"/>
                <a:cs typeface="Times New Roman" pitchFamily="18" charset="0"/>
              </a:rPr>
              <a:t>Poverty is a social problem</a:t>
            </a:r>
          </a:p>
          <a:p>
            <a:pPr>
              <a:buNone/>
            </a:pPr>
            <a:r>
              <a:rPr lang="en-US" sz="2800" dirty="0" smtClean="0">
                <a:latin typeface="Times New Roman" pitchFamily="18" charset="0"/>
                <a:cs typeface="Times New Roman" pitchFamily="18" charset="0"/>
              </a:rPr>
              <a:t>	</a:t>
            </a:r>
          </a:p>
          <a:p>
            <a:pPr>
              <a:buNone/>
            </a:pPr>
            <a:r>
              <a:rPr lang="en-US" sz="5100" dirty="0" smtClean="0">
                <a:latin typeface="Times New Roman" pitchFamily="18" charset="0"/>
                <a:cs typeface="Times New Roman" pitchFamily="18" charset="0"/>
              </a:rPr>
              <a:t>	</a:t>
            </a:r>
            <a:r>
              <a:rPr lang="en-US" sz="9600" dirty="0" smtClean="0">
                <a:latin typeface="Times New Roman" pitchFamily="18" charset="0"/>
                <a:cs typeface="Times New Roman" pitchFamily="18" charset="0"/>
              </a:rPr>
              <a:t>-- greater susceptibility to disease, alcoholism, victimization by </a:t>
            </a:r>
          </a:p>
          <a:p>
            <a:pPr>
              <a:buNone/>
            </a:pPr>
            <a:r>
              <a:rPr lang="en-US" sz="9600" dirty="0" smtClean="0">
                <a:latin typeface="Times New Roman" pitchFamily="18" charset="0"/>
                <a:cs typeface="Times New Roman" pitchFamily="18" charset="0"/>
              </a:rPr>
              <a:t>             criminals, and mental disorders;</a:t>
            </a:r>
          </a:p>
          <a:p>
            <a:pPr>
              <a:buNone/>
            </a:pPr>
            <a:r>
              <a:rPr lang="en-US" sz="9600" dirty="0" smtClean="0">
                <a:latin typeface="Times New Roman" pitchFamily="18" charset="0"/>
                <a:cs typeface="Times New Roman" pitchFamily="18" charset="0"/>
              </a:rPr>
              <a:t>	-- unstable marriages, slum housing, illiteracy, inadequate medical</a:t>
            </a:r>
          </a:p>
          <a:p>
            <a:pPr>
              <a:buNone/>
            </a:pPr>
            <a:r>
              <a:rPr lang="en-US" sz="9600" dirty="0" smtClean="0">
                <a:latin typeface="Times New Roman" pitchFamily="18" charset="0"/>
                <a:cs typeface="Times New Roman" pitchFamily="18" charset="0"/>
              </a:rPr>
              <a:t>             facilities, and shortened life expectancy;</a:t>
            </a:r>
          </a:p>
          <a:p>
            <a:pPr>
              <a:buNone/>
            </a:pPr>
            <a:r>
              <a:rPr lang="en-US" sz="9600" dirty="0" smtClean="0">
                <a:latin typeface="Times New Roman" pitchFamily="18" charset="0"/>
                <a:cs typeface="Times New Roman" pitchFamily="18" charset="0"/>
              </a:rPr>
              <a:t>	-- low self-esteem, despair, and stunting of human potential.</a:t>
            </a:r>
          </a:p>
          <a:p>
            <a:pPr>
              <a:buNone/>
            </a:pPr>
            <a:endParaRPr lang="en-US" altLang="zh-CN" sz="4400" dirty="0" smtClean="0">
              <a:latin typeface="Times New Roman" pitchFamily="18" charset="0"/>
              <a:cs typeface="Times New Roman" pitchFamily="18" charset="0"/>
            </a:endParaRPr>
          </a:p>
          <a:p>
            <a:pPr>
              <a:buNone/>
            </a:pPr>
            <a:endParaRPr lang="en-US" altLang="zh-CN" sz="4400" dirty="0" smtClean="0">
              <a:latin typeface="Times New Roman" pitchFamily="18" charset="0"/>
              <a:cs typeface="Times New Roman" pitchFamily="18" charset="0"/>
            </a:endParaRPr>
          </a:p>
          <a:p>
            <a:pPr>
              <a:buNone/>
            </a:pPr>
            <a:endParaRPr lang="en-US" altLang="zh-CN" sz="4400" dirty="0" smtClean="0">
              <a:latin typeface="Times New Roman" pitchFamily="18" charset="0"/>
              <a:cs typeface="Times New Roman" pitchFamily="18" charset="0"/>
            </a:endParaRPr>
          </a:p>
          <a:p>
            <a:pPr>
              <a:buNone/>
            </a:pPr>
            <a:endParaRPr lang="en-US" altLang="zh-CN" sz="4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zh-CN" altLang="en-US" sz="29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zh-CN" altLang="en-US" sz="5600" dirty="0" smtClean="0"/>
          </a:p>
          <a:p>
            <a:pPr>
              <a:buNone/>
            </a:pPr>
            <a:r>
              <a:rPr lang="en-US" sz="5600" dirty="0" smtClean="0">
                <a:latin typeface="Times New Roman" pitchFamily="18" charset="0"/>
                <a:cs typeface="Times New Roman" pitchFamily="18" charset="0"/>
              </a:rPr>
              <a:t>	      People lining up for  a warm bowl of soup</a:t>
            </a:r>
          </a:p>
        </p:txBody>
      </p:sp>
      <p:pic>
        <p:nvPicPr>
          <p:cNvPr id="22530" name="Picture 2" descr="c:\users\北京外国语大学\appdata\roaming\360se6\User Data\temp\queue_21938a.jpg"/>
          <p:cNvPicPr>
            <a:picLocks noChangeAspect="1" noChangeArrowheads="1"/>
          </p:cNvPicPr>
          <p:nvPr/>
        </p:nvPicPr>
        <p:blipFill>
          <a:blip r:embed="rId2"/>
          <a:srcRect/>
          <a:stretch>
            <a:fillRect/>
          </a:stretch>
        </p:blipFill>
        <p:spPr bwMode="auto">
          <a:xfrm>
            <a:off x="4000496" y="3571876"/>
            <a:ext cx="4750258" cy="307183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571480"/>
            <a:ext cx="8572560" cy="6286520"/>
          </a:xfrm>
        </p:spPr>
        <p:txBody>
          <a:bodyPr>
            <a:normAutofit fontScale="85000" lnSpcReduction="20000"/>
          </a:bodyPr>
          <a:lstStyle/>
          <a:p>
            <a:pPr>
              <a:buNone/>
            </a:pPr>
            <a:r>
              <a:rPr lang="en-US" sz="2400" dirty="0" smtClean="0">
                <a:latin typeface="Times New Roman" pitchFamily="18" charset="0"/>
                <a:cs typeface="Times New Roman" pitchFamily="18" charset="0"/>
              </a:rPr>
              <a:t>The problem of poverty is aggravated </a:t>
            </a:r>
          </a:p>
          <a:p>
            <a:pPr>
              <a:buNone/>
            </a:pPr>
            <a:r>
              <a:rPr lang="en-US" sz="2400" dirty="0" smtClean="0">
                <a:latin typeface="Times New Roman" pitchFamily="18" charset="0"/>
                <a:cs typeface="Times New Roman" pitchFamily="18" charset="0"/>
              </a:rPr>
              <a:t>because of the unequal distribution of </a:t>
            </a:r>
          </a:p>
          <a:p>
            <a:pPr>
              <a:buNone/>
            </a:pPr>
            <a:r>
              <a:rPr lang="en-US" sz="2400" dirty="0" smtClean="0">
                <a:latin typeface="Times New Roman" pitchFamily="18" charset="0"/>
                <a:cs typeface="Times New Roman" pitchFamily="18" charset="0"/>
              </a:rPr>
              <a:t>wealth and income in American </a:t>
            </a:r>
          </a:p>
          <a:p>
            <a:pPr>
              <a:buNone/>
            </a:pPr>
            <a:r>
              <a:rPr lang="en-US" sz="2400" dirty="0" smtClean="0">
                <a:latin typeface="Times New Roman" pitchFamily="18" charset="0"/>
                <a:cs typeface="Times New Roman" pitchFamily="18" charset="0"/>
              </a:rPr>
              <a:t>society.</a:t>
            </a:r>
          </a:p>
          <a:p>
            <a:pPr>
              <a:buNone/>
            </a:pP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It raises serious moral questions and </a:t>
            </a:r>
          </a:p>
          <a:p>
            <a:pPr>
              <a:buNone/>
            </a:pPr>
            <a:r>
              <a:rPr lang="en-US" sz="2400" dirty="0" smtClean="0">
                <a:latin typeface="Times New Roman" pitchFamily="18" charset="0"/>
                <a:cs typeface="Times New Roman" pitchFamily="18" charset="0"/>
              </a:rPr>
              <a:t>                                                                         creates fierce conflicts of interest </a:t>
            </a:r>
          </a:p>
          <a:p>
            <a:pPr>
              <a:buNone/>
            </a:pPr>
            <a:r>
              <a:rPr lang="en-US" sz="2400" dirty="0" smtClean="0">
                <a:latin typeface="Times New Roman" pitchFamily="18" charset="0"/>
                <a:cs typeface="Times New Roman" pitchFamily="18" charset="0"/>
              </a:rPr>
              <a:t>                                                                         and political controversies. </a:t>
            </a:r>
          </a:p>
          <a:p>
            <a:pPr>
              <a:buNone/>
            </a:pPr>
            <a:r>
              <a:rPr lang="en-US" sz="1400" dirty="0" smtClean="0">
                <a:latin typeface="Times New Roman" pitchFamily="18" charset="0"/>
                <a:cs typeface="Times New Roman" pitchFamily="18" charset="0"/>
              </a:rPr>
              <a:t>                         </a:t>
            </a:r>
          </a:p>
          <a:p>
            <a:pPr>
              <a:buNone/>
            </a:pPr>
            <a:endParaRPr lang="en-US" sz="1400" dirty="0" smtClean="0">
              <a:latin typeface="Times New Roman" pitchFamily="18" charset="0"/>
              <a:cs typeface="Times New Roman" pitchFamily="18" charset="0"/>
            </a:endParaRPr>
          </a:p>
          <a:p>
            <a:pPr>
              <a:buNone/>
            </a:pPr>
            <a:r>
              <a:rPr lang="en-US" sz="1400" dirty="0" smtClean="0">
                <a:latin typeface="Times New Roman" pitchFamily="18" charset="0"/>
                <a:cs typeface="Times New Roman" pitchFamily="18" charset="0"/>
              </a:rPr>
              <a:t>                     </a:t>
            </a:r>
          </a:p>
          <a:p>
            <a:pPr>
              <a:buNone/>
            </a:pPr>
            <a:endParaRPr lang="en-US" sz="2400" dirty="0" smtClean="0">
              <a:latin typeface="Times New Roman" pitchFamily="18" charset="0"/>
              <a:cs typeface="Times New Roman" pitchFamily="18" charset="0"/>
            </a:endParaRPr>
          </a:p>
        </p:txBody>
      </p:sp>
      <p:pic>
        <p:nvPicPr>
          <p:cNvPr id="21506" name="Picture 2" descr="c:\users\北京外国语大学\appdata\roaming\360se6\User Data\temp\wealth.png"/>
          <p:cNvPicPr>
            <a:picLocks noChangeAspect="1" noChangeArrowheads="1"/>
          </p:cNvPicPr>
          <p:nvPr/>
        </p:nvPicPr>
        <p:blipFill>
          <a:blip r:embed="rId2"/>
          <a:srcRect/>
          <a:stretch>
            <a:fillRect/>
          </a:stretch>
        </p:blipFill>
        <p:spPr bwMode="auto">
          <a:xfrm>
            <a:off x="4357686" y="500042"/>
            <a:ext cx="4664480" cy="2857520"/>
          </a:xfrm>
          <a:prstGeom prst="rect">
            <a:avLst/>
          </a:prstGeom>
          <a:noFill/>
        </p:spPr>
      </p:pic>
      <p:pic>
        <p:nvPicPr>
          <p:cNvPr id="21508" name="Picture 4" descr="c:\users\北京外国语大学\appdata\roaming\360se6\User Data\temp\g-cvr-0130503-poverty-tease-645a.jpg"/>
          <p:cNvPicPr>
            <a:picLocks noChangeAspect="1" noChangeArrowheads="1"/>
          </p:cNvPicPr>
          <p:nvPr/>
        </p:nvPicPr>
        <p:blipFill>
          <a:blip r:embed="rId3" cstate="print"/>
          <a:srcRect/>
          <a:stretch>
            <a:fillRect/>
          </a:stretch>
        </p:blipFill>
        <p:spPr bwMode="auto">
          <a:xfrm>
            <a:off x="357158" y="2928934"/>
            <a:ext cx="4519041" cy="33892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274638"/>
            <a:ext cx="9001156" cy="1143000"/>
          </a:xfrm>
        </p:spPr>
        <p:txBody>
          <a:bodyPr>
            <a:noAutofit/>
          </a:bodyPr>
          <a:lstStyle/>
          <a:p>
            <a:r>
              <a:rPr lang="en-US" altLang="zh-CN" sz="4000" dirty="0" smtClean="0">
                <a:latin typeface="Times New Roman" pitchFamily="18" charset="0"/>
                <a:cs typeface="Times New Roman" pitchFamily="18" charset="0"/>
              </a:rPr>
              <a:t>III. </a:t>
            </a:r>
            <a:r>
              <a:rPr lang="en-US" sz="4000" dirty="0" smtClean="0">
                <a:latin typeface="Times New Roman" pitchFamily="18" charset="0"/>
                <a:cs typeface="Times New Roman" pitchFamily="18" charset="0"/>
              </a:rPr>
              <a:t> Drug Abuse</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57158" y="1071546"/>
            <a:ext cx="8643998" cy="5286412"/>
          </a:xfrm>
        </p:spPr>
        <p:txBody>
          <a:bodyPr>
            <a:normAutofit/>
          </a:bodyPr>
          <a:lstStyle/>
          <a:p>
            <a:pPr>
              <a:buNone/>
            </a:pPr>
            <a:endParaRPr lang="en-US" sz="2600" b="1"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      Drug </a:t>
            </a:r>
            <a:r>
              <a:rPr lang="en-US" sz="2400" dirty="0" smtClean="0">
                <a:latin typeface="Times New Roman" pitchFamily="18" charset="0"/>
                <a:cs typeface="Times New Roman" pitchFamily="18" charset="0"/>
              </a:rPr>
              <a:t>abuse is one of the most challenging social problems because it has a wide range of social costs.</a:t>
            </a:r>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r>
              <a:rPr lang="en-US" sz="1800" dirty="0" smtClean="0">
                <a:latin typeface="Times New Roman" pitchFamily="18" charset="0"/>
                <a:cs typeface="Times New Roman" pitchFamily="18" charset="0"/>
              </a:rPr>
              <a:t>                                                         </a:t>
            </a:r>
          </a:p>
          <a:p>
            <a:pPr>
              <a:buNone/>
            </a:pPr>
            <a:r>
              <a:rPr lang="en-US" sz="1800" dirty="0" smtClean="0">
                <a:latin typeface="Times New Roman" pitchFamily="18" charset="0"/>
                <a:cs typeface="Times New Roman" pitchFamily="18" charset="0"/>
              </a:rPr>
              <a:t>                                                          </a:t>
            </a:r>
            <a:endParaRPr lang="en-US" sz="1600" dirty="0" smtClean="0"/>
          </a:p>
          <a:p>
            <a:pPr>
              <a:buNone/>
            </a:pPr>
            <a:r>
              <a:rPr lang="en-US" sz="2400" dirty="0" smtClean="0">
                <a:latin typeface="Times New Roman" pitchFamily="18" charset="0"/>
                <a:cs typeface="Times New Roman" pitchFamily="18" charset="0"/>
              </a:rPr>
              <a:t> </a:t>
            </a:r>
            <a:endParaRPr lang="en-US" sz="2400" dirty="0" smtClean="0"/>
          </a:p>
          <a:p>
            <a:pPr lvl="1">
              <a:buNone/>
            </a:pPr>
            <a:endParaRPr lang="en-US" sz="1200" dirty="0" smtClean="0"/>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pic>
        <p:nvPicPr>
          <p:cNvPr id="52226" name="Picture 2" descr="c:\users\北京外国语大学\appdata\roaming\360se6\User Data\temp\aslide2.gif"/>
          <p:cNvPicPr>
            <a:picLocks noChangeAspect="1" noChangeArrowheads="1"/>
          </p:cNvPicPr>
          <p:nvPr/>
        </p:nvPicPr>
        <p:blipFill>
          <a:blip r:embed="rId2"/>
          <a:srcRect/>
          <a:stretch>
            <a:fillRect/>
          </a:stretch>
        </p:blipFill>
        <p:spPr bwMode="auto">
          <a:xfrm>
            <a:off x="2000232" y="2428868"/>
            <a:ext cx="5329243" cy="399693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7500990" cy="1143000"/>
          </a:xfrm>
        </p:spPr>
        <p:txBody>
          <a:bodyPr>
            <a:noAutofit/>
          </a:bodyPr>
          <a:lstStyle/>
          <a:p>
            <a:pPr algn="l"/>
            <a:r>
              <a:rPr lang="en-US" sz="3200" dirty="0" smtClean="0">
                <a:latin typeface="Times New Roman" pitchFamily="18" charset="0"/>
                <a:cs typeface="Times New Roman" pitchFamily="18" charset="0"/>
              </a:rPr>
              <a:t>Drugs and crime</a:t>
            </a:r>
            <a:endParaRPr lang="en-US" sz="3200" dirty="0" smtClean="0">
              <a:latin typeface="Times New Roman" pitchFamily="18" charset="0"/>
              <a:cs typeface="Times New Roman" pitchFamily="18" charset="0"/>
            </a:endParaRPr>
          </a:p>
        </p:txBody>
      </p:sp>
      <p:sp>
        <p:nvSpPr>
          <p:cNvPr id="3" name="内容占位符 2"/>
          <p:cNvSpPr>
            <a:spLocks noGrp="1"/>
          </p:cNvSpPr>
          <p:nvPr>
            <p:ph idx="1"/>
          </p:nvPr>
        </p:nvSpPr>
        <p:spPr>
          <a:xfrm>
            <a:off x="214282" y="1285860"/>
            <a:ext cx="8929718" cy="4840303"/>
          </a:xfrm>
        </p:spPr>
        <p:txBody>
          <a:bodyPr>
            <a:normAutofit fontScale="77500" lnSpcReduction="20000"/>
          </a:bodyPr>
          <a:lstStyle/>
          <a:p>
            <a:pPr lvl="1">
              <a:buNone/>
            </a:pPr>
            <a:endParaRPr lang="en-US" sz="3100" dirty="0" smtClean="0">
              <a:latin typeface="Times New Roman" pitchFamily="18" charset="0"/>
              <a:cs typeface="Times New Roman" pitchFamily="18" charset="0"/>
            </a:endParaRPr>
          </a:p>
          <a:p>
            <a:r>
              <a:rPr lang="en-US" sz="3100" dirty="0" smtClean="0">
                <a:latin typeface="Times New Roman" pitchFamily="18" charset="0"/>
                <a:cs typeface="Times New Roman" pitchFamily="18" charset="0"/>
              </a:rPr>
              <a:t>There is a strong association between some forms of drug use and crime. </a:t>
            </a:r>
          </a:p>
          <a:p>
            <a:pPr>
              <a:buNone/>
            </a:pPr>
            <a:r>
              <a:rPr lang="en-US" sz="3100" dirty="0" smtClean="0">
                <a:latin typeface="Times New Roman" pitchFamily="18" charset="0"/>
                <a:cs typeface="Times New Roman" pitchFamily="18" charset="0"/>
              </a:rPr>
              <a:t>	-- most heroin addicts have to steal to buy heroin; </a:t>
            </a:r>
          </a:p>
          <a:p>
            <a:pPr>
              <a:buNone/>
            </a:pPr>
            <a:r>
              <a:rPr lang="en-US" sz="3100" dirty="0" smtClean="0">
                <a:latin typeface="Times New Roman" pitchFamily="18" charset="0"/>
                <a:cs typeface="Times New Roman" pitchFamily="18" charset="0"/>
              </a:rPr>
              <a:t>	-- users of illegal drugs have to rely on criminal networks for drugs. </a:t>
            </a:r>
          </a:p>
          <a:p>
            <a:pPr>
              <a:buNone/>
            </a:pPr>
            <a:r>
              <a:rPr lang="en-US" sz="3100" dirty="0" smtClean="0">
                <a:latin typeface="Times New Roman" pitchFamily="18" charset="0"/>
                <a:cs typeface="Times New Roman" pitchFamily="18" charset="0"/>
              </a:rPr>
              <a:t>	-- criminal syndicates have been involved in the supply of illegal </a:t>
            </a:r>
          </a:p>
          <a:p>
            <a:pPr>
              <a:buNone/>
            </a:pPr>
            <a:r>
              <a:rPr lang="en-US"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drugs.</a:t>
            </a:r>
            <a:endParaRPr lang="zh-CN" altLang="en-US" sz="31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1400" dirty="0" smtClean="0">
                <a:latin typeface="Times New Roman" pitchFamily="18" charset="0"/>
                <a:cs typeface="Times New Roman" pitchFamily="18" charset="0"/>
              </a:rPr>
              <a:t>        </a:t>
            </a:r>
          </a:p>
          <a:p>
            <a:pPr>
              <a:buNone/>
            </a:pPr>
            <a:r>
              <a:rPr lang="en-US" sz="1400" dirty="0" smtClean="0">
                <a:latin typeface="Times New Roman" pitchFamily="18" charset="0"/>
                <a:cs typeface="Times New Roman" pitchFamily="18" charset="0"/>
              </a:rPr>
              <a:t>          </a:t>
            </a:r>
          </a:p>
          <a:p>
            <a:pPr>
              <a:buNone/>
            </a:pPr>
            <a:endParaRPr lang="en-US" sz="1400" dirty="0" smtClean="0">
              <a:latin typeface="Times New Roman" pitchFamily="18" charset="0"/>
              <a:cs typeface="Times New Roman" pitchFamily="18" charset="0"/>
            </a:endParaRPr>
          </a:p>
          <a:p>
            <a:pPr>
              <a:buNone/>
            </a:pPr>
            <a:r>
              <a:rPr lang="en-US" sz="1400" dirty="0" smtClean="0">
                <a:latin typeface="Times New Roman" pitchFamily="18" charset="0"/>
                <a:cs typeface="Times New Roman" pitchFamily="18" charset="0"/>
              </a:rPr>
              <a:t>          </a:t>
            </a:r>
          </a:p>
        </p:txBody>
      </p:sp>
      <p:sp>
        <p:nvSpPr>
          <p:cNvPr id="20482" name="AutoShape 2" descr="c:\users\北京外国语大学\appdata\roaming\360se6\User Data\temp\Drug Related Crim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484" name="AutoShape 4" descr="c:\users\北京外国语大学\appdata\roaming\360se6\User Data\temp\Drug Related Crim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0486" name="Picture 6" descr="c:\users\北京外国语大学\appdata\roaming\360se6\User Data\temp\drug.jpg"/>
          <p:cNvPicPr>
            <a:picLocks noChangeAspect="1" noChangeArrowheads="1"/>
          </p:cNvPicPr>
          <p:nvPr/>
        </p:nvPicPr>
        <p:blipFill>
          <a:blip r:embed="rId2"/>
          <a:srcRect/>
          <a:stretch>
            <a:fillRect/>
          </a:stretch>
        </p:blipFill>
        <p:spPr bwMode="auto">
          <a:xfrm>
            <a:off x="3000364" y="3643314"/>
            <a:ext cx="3541628" cy="278608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l"/>
            <a:r>
              <a:rPr lang="en-US" altLang="zh-CN" sz="3600" dirty="0" smtClean="0">
                <a:latin typeface="Times New Roman" pitchFamily="18" charset="0"/>
                <a:cs typeface="Times New Roman" pitchFamily="18" charset="0"/>
              </a:rPr>
              <a:t>Automobile accidents</a:t>
            </a:r>
            <a:endParaRPr lang="zh-CN" altLang="en-US" sz="3600" dirty="0">
              <a:latin typeface="Times New Roman" pitchFamily="18" charset="0"/>
              <a:cs typeface="Times New Roman" pitchFamily="18" charset="0"/>
            </a:endParaRPr>
          </a:p>
        </p:txBody>
      </p:sp>
      <p:sp>
        <p:nvSpPr>
          <p:cNvPr id="3" name="内容占位符 2"/>
          <p:cNvSpPr>
            <a:spLocks noGrp="1"/>
          </p:cNvSpPr>
          <p:nvPr>
            <p:ph sz="half" idx="1"/>
          </p:nvPr>
        </p:nvSpPr>
        <p:spPr>
          <a:xfrm>
            <a:off x="457200" y="1571612"/>
            <a:ext cx="3471858" cy="4554551"/>
          </a:xfrm>
        </p:spPr>
        <p:txBody>
          <a:bodyPr>
            <a:normAutofit/>
          </a:bodyPr>
          <a:lstStyle/>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Alcohol use is directly responsible for highway accidents and injuries; </a:t>
            </a:r>
          </a:p>
          <a:p>
            <a:r>
              <a:rPr lang="en-US" sz="2400" dirty="0" smtClean="0">
                <a:latin typeface="Times New Roman" pitchFamily="18" charset="0"/>
                <a:cs typeface="Times New Roman" pitchFamily="18" charset="0"/>
              </a:rPr>
              <a:t>The cost of property damage and medical expenses due to alcohol-related automobile accidents totals about $1 billion each year.</a:t>
            </a:r>
            <a:endParaRPr lang="zh-CN" altLang="en-US" sz="2400" dirty="0" smtClean="0">
              <a:latin typeface="Times New Roman" pitchFamily="18" charset="0"/>
              <a:cs typeface="Times New Roman" pitchFamily="18" charset="0"/>
            </a:endParaRPr>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sp>
        <p:nvSpPr>
          <p:cNvPr id="5" name="Content Placeholder 4"/>
          <p:cNvSpPr>
            <a:spLocks noGrp="1"/>
          </p:cNvSpPr>
          <p:nvPr>
            <p:ph sz="half" idx="2"/>
          </p:nvPr>
        </p:nvSpPr>
        <p:spPr/>
        <p:txBody>
          <a:bodyPr/>
          <a:lstStyle/>
          <a:p>
            <a:endParaRPr lang="zh-CN" altLang="en-US" dirty="0"/>
          </a:p>
        </p:txBody>
      </p:sp>
      <p:pic>
        <p:nvPicPr>
          <p:cNvPr id="19458" name="Picture 2" descr="c:\users\北京外国语大学\appdata\roaming\360se6\User Data\temp\kcduigraph.jpg"/>
          <p:cNvPicPr>
            <a:picLocks noChangeAspect="1" noChangeArrowheads="1"/>
          </p:cNvPicPr>
          <p:nvPr/>
        </p:nvPicPr>
        <p:blipFill>
          <a:blip r:embed="rId2"/>
          <a:srcRect/>
          <a:stretch>
            <a:fillRect/>
          </a:stretch>
        </p:blipFill>
        <p:spPr bwMode="auto">
          <a:xfrm>
            <a:off x="4000496" y="2285992"/>
            <a:ext cx="4935035" cy="3429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7643866" cy="1143000"/>
          </a:xfrm>
        </p:spPr>
        <p:txBody>
          <a:bodyPr>
            <a:noAutofit/>
          </a:bodyPr>
          <a:lstStyle/>
          <a:p>
            <a:pPr algn="l"/>
            <a:r>
              <a:rPr lang="en-US" altLang="zh-CN" sz="3600" dirty="0" smtClean="0">
                <a:latin typeface="Times New Roman" pitchFamily="18" charset="0"/>
                <a:cs typeface="Times New Roman" pitchFamily="18" charset="0"/>
              </a:rPr>
              <a:t>Effect on individuals</a:t>
            </a:r>
            <a:endParaRPr lang="zh-CN" altLang="en-US" sz="3600" dirty="0">
              <a:latin typeface="Times New Roman" pitchFamily="18" charset="0"/>
              <a:cs typeface="Times New Roman" pitchFamily="18" charset="0"/>
            </a:endParaRPr>
          </a:p>
        </p:txBody>
      </p:sp>
      <p:sp>
        <p:nvSpPr>
          <p:cNvPr id="3" name="内容占位符 2"/>
          <p:cNvSpPr>
            <a:spLocks noGrp="1"/>
          </p:cNvSpPr>
          <p:nvPr>
            <p:ph idx="1"/>
          </p:nvPr>
        </p:nvSpPr>
        <p:spPr>
          <a:xfrm>
            <a:off x="357158" y="1214422"/>
            <a:ext cx="8643998" cy="5214974"/>
          </a:xfrm>
        </p:spPr>
        <p:txBody>
          <a:bodyPr>
            <a:normAutofit/>
          </a:bodyPr>
          <a:lstStyle/>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Drug dependence affects personal health and safety. </a:t>
            </a:r>
          </a:p>
          <a:p>
            <a:r>
              <a:rPr lang="en-US" sz="2400" dirty="0" smtClean="0">
                <a:latin typeface="Times New Roman" pitchFamily="18" charset="0"/>
                <a:cs typeface="Times New Roman" pitchFamily="18" charset="0"/>
              </a:rPr>
              <a:t>It may affect an individual's life, ranging from the home to the work place to personal relationships with friends.</a:t>
            </a:r>
            <a:endParaRPr lang="zh-CN" alt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lvl="1">
              <a:buNone/>
            </a:pPr>
            <a:endParaRPr lang="en-US" sz="1200" dirty="0" smtClean="0"/>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pic>
        <p:nvPicPr>
          <p:cNvPr id="17412" name="Picture 4" descr="c:\users\北京外国语大学\appdata\roaming\360se6\User Data\temp\effectsofdrugabuse.jpg"/>
          <p:cNvPicPr>
            <a:picLocks noChangeAspect="1" noChangeArrowheads="1"/>
          </p:cNvPicPr>
          <p:nvPr/>
        </p:nvPicPr>
        <p:blipFill>
          <a:blip r:embed="rId2"/>
          <a:srcRect/>
          <a:stretch>
            <a:fillRect/>
          </a:stretch>
        </p:blipFill>
        <p:spPr bwMode="auto">
          <a:xfrm>
            <a:off x="4643438" y="3500438"/>
            <a:ext cx="3810000" cy="25431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042"/>
            <a:ext cx="8229600" cy="1071570"/>
          </a:xfrm>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latin typeface="Times New Roman" pitchFamily="18" charset="0"/>
                <a:cs typeface="Times New Roman" pitchFamily="18" charset="0"/>
              </a:rPr>
              <a:t>The United States of America</a:t>
            </a:r>
            <a:br>
              <a:rPr lang="en-US" i="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Unit 8 </a:t>
            </a:r>
            <a:r>
              <a:rPr lang="zh-CN" alt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Social Problems in the United States</a:t>
            </a:r>
            <a:r>
              <a:rPr lang="zh-CN" altLang="en-US" dirty="0"/>
              <a:t/>
            </a:r>
            <a:br>
              <a:rPr lang="zh-CN" altLang="en-US" dirty="0"/>
            </a:br>
            <a:r>
              <a:rPr lang="zh-CN" altLang="en-US" dirty="0" smtClean="0"/>
              <a:t/>
            </a:r>
            <a:br>
              <a:rPr lang="zh-CN" altLang="en-US" dirty="0" smtClean="0"/>
            </a:br>
            <a:r>
              <a:rPr lang="en-US" dirty="0" smtClean="0"/>
              <a:t> </a:t>
            </a:r>
            <a:endParaRPr lang="zh-CN" altLang="en-US" dirty="0"/>
          </a:p>
        </p:txBody>
      </p:sp>
      <p:pic>
        <p:nvPicPr>
          <p:cNvPr id="4" name="内容占位符 3" descr="美国部分标准图.jpg"/>
          <p:cNvPicPr>
            <a:picLocks noGrp="1" noChangeAspect="1"/>
          </p:cNvPicPr>
          <p:nvPr>
            <p:ph idx="1"/>
          </p:nvPr>
        </p:nvPicPr>
        <p:blipFill>
          <a:blip r:embed="rId2"/>
          <a:stretch>
            <a:fillRect/>
          </a:stretch>
        </p:blipFill>
        <p:spPr>
          <a:xfrm>
            <a:off x="1428728" y="2214554"/>
            <a:ext cx="6286544" cy="391561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64" y="285728"/>
            <a:ext cx="8715436" cy="1143000"/>
          </a:xfrm>
        </p:spPr>
        <p:txBody>
          <a:bodyPr>
            <a:noAutofit/>
          </a:bodyPr>
          <a:lstStyle/>
          <a:p>
            <a:pPr algn="l"/>
            <a:r>
              <a:rPr lang="en-US" altLang="zh-CN" sz="3600" dirty="0" smtClean="0">
                <a:latin typeface="Times New Roman" pitchFamily="18" charset="0"/>
                <a:cs typeface="Times New Roman" pitchFamily="18" charset="0"/>
              </a:rPr>
              <a:t>Economic losses</a:t>
            </a:r>
            <a:endParaRPr lang="zh-CN" altLang="en-US" sz="3600" dirty="0">
              <a:latin typeface="Times New Roman" pitchFamily="18" charset="0"/>
              <a:cs typeface="Times New Roman" pitchFamily="18" charset="0"/>
            </a:endParaRPr>
          </a:p>
        </p:txBody>
      </p:sp>
      <p:sp>
        <p:nvSpPr>
          <p:cNvPr id="3" name="内容占位符 2"/>
          <p:cNvSpPr>
            <a:spLocks noGrp="1"/>
          </p:cNvSpPr>
          <p:nvPr>
            <p:ph idx="1"/>
          </p:nvPr>
        </p:nvSpPr>
        <p:spPr>
          <a:xfrm>
            <a:off x="357158" y="1357298"/>
            <a:ext cx="8786842" cy="5143536"/>
          </a:xfrm>
        </p:spPr>
        <p:txBody>
          <a:bodyPr>
            <a:normAutofit fontScale="55000" lnSpcReduction="20000"/>
          </a:bodyPr>
          <a:lstStyle/>
          <a:p>
            <a:r>
              <a:rPr lang="en-US" sz="4400" dirty="0" smtClean="0">
                <a:latin typeface="Times New Roman" pitchFamily="18" charset="0"/>
                <a:cs typeface="Times New Roman" pitchFamily="18" charset="0"/>
              </a:rPr>
              <a:t>The cost of alcohol abuse is huge in accidents, medical bill, lost production, and so on. </a:t>
            </a:r>
          </a:p>
          <a:p>
            <a:r>
              <a:rPr lang="en-US" sz="4400" dirty="0" smtClean="0">
                <a:latin typeface="Times New Roman" pitchFamily="18" charset="0"/>
                <a:cs typeface="Times New Roman" pitchFamily="18" charset="0"/>
              </a:rPr>
              <a:t>Society must pay indirect costs to support drug-dependent persons. </a:t>
            </a:r>
          </a:p>
          <a:p>
            <a:pPr>
              <a:buNone/>
            </a:pPr>
            <a:r>
              <a:rPr lang="en-US" sz="4400" dirty="0" smtClean="0">
                <a:latin typeface="Times New Roman" pitchFamily="18" charset="0"/>
                <a:cs typeface="Times New Roman" pitchFamily="18" charset="0"/>
              </a:rPr>
              <a:t>		-- Treatment and control of drug abuse constitute a major drain </a:t>
            </a:r>
          </a:p>
          <a:p>
            <a:pPr>
              <a:buNone/>
            </a:pPr>
            <a:r>
              <a:rPr lang="en-US" sz="4400" dirty="0" smtClean="0">
                <a:latin typeface="Times New Roman" pitchFamily="18" charset="0"/>
                <a:cs typeface="Times New Roman" pitchFamily="18" charset="0"/>
              </a:rPr>
              <a:t>                on law-enforcement and other public resources. </a:t>
            </a:r>
          </a:p>
          <a:p>
            <a:pPr>
              <a:buNone/>
            </a:pPr>
            <a:r>
              <a:rPr lang="en-US" sz="4400" dirty="0" smtClean="0">
                <a:latin typeface="Times New Roman" pitchFamily="18" charset="0"/>
                <a:cs typeface="Times New Roman" pitchFamily="18" charset="0"/>
              </a:rPr>
              <a:t>		-- Chronic drug abusers may end up on the welfare rolls. </a:t>
            </a:r>
            <a:r>
              <a:rPr lang="en-US" sz="4400" baseline="30000" dirty="0" smtClean="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pPr>
              <a:buFont typeface="Arial" charset="0"/>
              <a:buChar char="•"/>
            </a:pPr>
            <a:endParaRPr lang="en-US" sz="2600" dirty="0" smtClean="0">
              <a:latin typeface="Times New Roman" pitchFamily="18" charset="0"/>
              <a:cs typeface="Times New Roman" pitchFamily="18" charset="0"/>
            </a:endParaRPr>
          </a:p>
          <a:p>
            <a:pPr>
              <a:buFont typeface="Arial" charset="0"/>
              <a:buChar char="•"/>
            </a:pPr>
            <a:endParaRPr lang="en-US" sz="2600" dirty="0" smtClean="0">
              <a:latin typeface="Times New Roman" pitchFamily="18" charset="0"/>
              <a:cs typeface="Times New Roman" pitchFamily="18" charset="0"/>
            </a:endParaRPr>
          </a:p>
          <a:p>
            <a:pPr>
              <a:buFont typeface="Arial" charset="0"/>
              <a:buChar char="•"/>
            </a:pPr>
            <a:endParaRPr lang="en-US" sz="2600" dirty="0" smtClean="0">
              <a:latin typeface="Times New Roman" pitchFamily="18" charset="0"/>
              <a:cs typeface="Times New Roman" pitchFamily="18" charset="0"/>
            </a:endParaRPr>
          </a:p>
          <a:p>
            <a:pPr>
              <a:buFont typeface="Arial" charset="0"/>
              <a:buChar char="•"/>
            </a:pPr>
            <a:endParaRPr lang="en-US" sz="26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500" dirty="0" smtClean="0">
              <a:latin typeface="Times New Roman" pitchFamily="18" charset="0"/>
              <a:cs typeface="Times New Roman" pitchFamily="18" charset="0"/>
            </a:endParaRPr>
          </a:p>
          <a:p>
            <a:pPr>
              <a:buFont typeface="Arial" charset="0"/>
              <a:buChar char="•"/>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endParaRPr lang="en-US" sz="2400" dirty="0" smtClean="0"/>
          </a:p>
          <a:p>
            <a:pPr lvl="1">
              <a:buNone/>
            </a:pPr>
            <a:endParaRPr lang="en-US" sz="1200" dirty="0" smtClean="0"/>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pic>
        <p:nvPicPr>
          <p:cNvPr id="15362" name="Picture 2" descr="c:\users\北京外国语大学\appdata\roaming\360se6\User Data\temp\-img1-pie.png"/>
          <p:cNvPicPr>
            <a:picLocks noChangeAspect="1" noChangeArrowheads="1"/>
          </p:cNvPicPr>
          <p:nvPr/>
        </p:nvPicPr>
        <p:blipFill>
          <a:blip r:embed="rId3"/>
          <a:srcRect/>
          <a:stretch>
            <a:fillRect/>
          </a:stretch>
        </p:blipFill>
        <p:spPr bwMode="auto">
          <a:xfrm>
            <a:off x="3214678" y="3714752"/>
            <a:ext cx="5274284" cy="292895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274638"/>
            <a:ext cx="8786874" cy="1143000"/>
          </a:xfrm>
        </p:spPr>
        <p:txBody>
          <a:bodyPr>
            <a:noAutofit/>
          </a:bodyPr>
          <a:lstStyle/>
          <a:p>
            <a:r>
              <a:rPr lang="en-US" altLang="zh-CN" sz="4000" dirty="0" smtClean="0">
                <a:latin typeface="Times New Roman" pitchFamily="18" charset="0"/>
                <a:cs typeface="Times New Roman" pitchFamily="18" charset="0"/>
              </a:rPr>
              <a:t>IV. </a:t>
            </a:r>
            <a:r>
              <a:rPr lang="en-US" sz="4000" dirty="0" smtClean="0">
                <a:latin typeface="Times New Roman" pitchFamily="18" charset="0"/>
                <a:cs typeface="Times New Roman" pitchFamily="18" charset="0"/>
              </a:rPr>
              <a:t> Crime</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57158" y="1071546"/>
            <a:ext cx="8643998" cy="5286412"/>
          </a:xfrm>
        </p:spPr>
        <p:txBody>
          <a:bodyPr>
            <a:normAutofit fontScale="62500" lnSpcReduction="20000"/>
          </a:bodyPr>
          <a:lstStyle/>
          <a:p>
            <a:pPr marL="457200" indent="-457200">
              <a:buNone/>
            </a:pPr>
            <a:endParaRPr lang="en-US" sz="2600" b="1" dirty="0" smtClean="0">
              <a:latin typeface="Times New Roman" pitchFamily="18" charset="0"/>
              <a:cs typeface="Times New Roman" pitchFamily="18" charset="0"/>
            </a:endParaRPr>
          </a:p>
          <a:p>
            <a:pPr marL="457200" indent="-457200">
              <a:buNone/>
            </a:pPr>
            <a:r>
              <a:rPr lang="en-US" sz="3800" dirty="0" smtClean="0">
                <a:latin typeface="Times New Roman" pitchFamily="18" charset="0"/>
                <a:cs typeface="Times New Roman" pitchFamily="18" charset="0"/>
              </a:rPr>
              <a:t>•  Crime is a serious social problems – “number one enemy”.</a:t>
            </a:r>
          </a:p>
          <a:p>
            <a:pPr marL="457200" indent="-457200">
              <a:buNone/>
            </a:pPr>
            <a:r>
              <a:rPr lang="en-US" sz="3800" dirty="0" smtClean="0">
                <a:latin typeface="Times New Roman" pitchFamily="18" charset="0"/>
                <a:cs typeface="Times New Roman" pitchFamily="18" charset="0"/>
              </a:rPr>
              <a:t>•  Those arrested for crimes are likely to be male, young, a member of a racial minority, and a city resident.</a:t>
            </a:r>
          </a:p>
          <a:p>
            <a:pPr marL="457200" indent="-457200">
              <a:buNone/>
            </a:pPr>
            <a:r>
              <a:rPr lang="en-US" sz="3800" dirty="0" smtClean="0">
                <a:latin typeface="Times New Roman" pitchFamily="18" charset="0"/>
                <a:cs typeface="Times New Roman" pitchFamily="18" charset="0"/>
              </a:rPr>
              <a:t>•   Crime among females has been increasing.</a:t>
            </a:r>
          </a:p>
          <a:p>
            <a:pPr marL="457200" indent="-457200">
              <a:buNone/>
            </a:pPr>
            <a:endParaRPr lang="en-US" sz="3800" dirty="0" smtClean="0">
              <a:latin typeface="Times New Roman" pitchFamily="18" charset="0"/>
              <a:cs typeface="Times New Roman" pitchFamily="18" charset="0"/>
            </a:endParaRPr>
          </a:p>
          <a:p>
            <a:pPr marL="457200" indent="-457200">
              <a:buNone/>
            </a:pPr>
            <a:endParaRPr lang="en-US" sz="2800" dirty="0" smtClean="0"/>
          </a:p>
          <a:p>
            <a:pPr marL="457200" indent="-457200">
              <a:buNone/>
            </a:pPr>
            <a:endParaRPr lang="en-US" sz="2800" dirty="0" smtClean="0"/>
          </a:p>
          <a:p>
            <a:pPr marL="457200" indent="-457200">
              <a:buNone/>
            </a:pPr>
            <a:endParaRPr lang="en-US" sz="2800" dirty="0" smtClean="0">
              <a:latin typeface="Times New Roman" pitchFamily="18" charset="0"/>
              <a:cs typeface="Times New Roman" pitchFamily="18" charset="0"/>
            </a:endParaRPr>
          </a:p>
          <a:p>
            <a:pPr marL="457200" indent="-457200">
              <a:buNone/>
            </a:pPr>
            <a:endParaRPr lang="en-US" sz="2800" dirty="0" smtClean="0">
              <a:latin typeface="Times New Roman" pitchFamily="18" charset="0"/>
              <a:cs typeface="Times New Roman" pitchFamily="18" charset="0"/>
            </a:endParaRP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r>
              <a:rPr lang="en-US" sz="1800" dirty="0" smtClean="0">
                <a:latin typeface="Times New Roman" pitchFamily="18" charset="0"/>
                <a:cs typeface="Times New Roman" pitchFamily="18" charset="0"/>
              </a:rPr>
              <a:t>                                                         </a:t>
            </a:r>
          </a:p>
          <a:p>
            <a:pPr>
              <a:buNone/>
            </a:pPr>
            <a:r>
              <a:rPr lang="en-US" sz="1800" dirty="0" smtClean="0">
                <a:latin typeface="Times New Roman" pitchFamily="18" charset="0"/>
                <a:cs typeface="Times New Roman" pitchFamily="18" charset="0"/>
              </a:rPr>
              <a:t>                                                          </a:t>
            </a:r>
            <a:endParaRPr lang="en-US" sz="1600" dirty="0" smtClean="0"/>
          </a:p>
          <a:p>
            <a:pPr>
              <a:buNone/>
            </a:pPr>
            <a:r>
              <a:rPr lang="en-US" sz="2400" dirty="0" smtClean="0">
                <a:latin typeface="Times New Roman" pitchFamily="18" charset="0"/>
                <a:cs typeface="Times New Roman" pitchFamily="18" charset="0"/>
              </a:rPr>
              <a:t> </a:t>
            </a:r>
            <a:endParaRPr lang="en-US" sz="2400" dirty="0" smtClean="0"/>
          </a:p>
          <a:p>
            <a:pPr lvl="1">
              <a:buNone/>
            </a:pPr>
            <a:endParaRPr lang="en-US" sz="1200" dirty="0" smtClean="0"/>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pic>
        <p:nvPicPr>
          <p:cNvPr id="53252" name="Picture 4" descr="c:\users\北京外国语大学\appdata\roaming\360se6\User Data\temp\th_id=OIP.Me08952098cdc698c92eb27ac6b2ad601o0&amp;pid=15.1&amp;P=0&amp;w=213&amp;h=152.jpg"/>
          <p:cNvPicPr>
            <a:picLocks noChangeAspect="1" noChangeArrowheads="1"/>
          </p:cNvPicPr>
          <p:nvPr/>
        </p:nvPicPr>
        <p:blipFill>
          <a:blip r:embed="rId2"/>
          <a:srcRect/>
          <a:stretch>
            <a:fillRect/>
          </a:stretch>
        </p:blipFill>
        <p:spPr bwMode="auto">
          <a:xfrm>
            <a:off x="5000628" y="3571876"/>
            <a:ext cx="3144701" cy="221457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02" y="785794"/>
            <a:ext cx="8643998" cy="4411675"/>
          </a:xfrm>
        </p:spPr>
        <p:txBody>
          <a:bodyPr>
            <a:normAutofit/>
          </a:bodyPr>
          <a:lstStyle/>
          <a:p>
            <a:r>
              <a:rPr lang="en-US" sz="2400" dirty="0" smtClean="0">
                <a:latin typeface="Times New Roman" pitchFamily="18" charset="0"/>
                <a:cs typeface="Times New Roman" pitchFamily="18" charset="0"/>
              </a:rPr>
              <a:t>Young people appear to commit far more than their share of crime, including the crimes that are classified by the FBI as most serious.</a:t>
            </a:r>
          </a:p>
          <a:p>
            <a:r>
              <a:rPr lang="en-US" sz="2400" dirty="0" smtClean="0">
                <a:latin typeface="Times New Roman" pitchFamily="18" charset="0"/>
                <a:cs typeface="Times New Roman" pitchFamily="18" charset="0"/>
              </a:rPr>
              <a:t>Members of racial minority groups have a disproportionately higher rate of arrests.</a:t>
            </a:r>
          </a:p>
          <a:p>
            <a:pPr lvl="1"/>
            <a:r>
              <a:rPr lang="en-US" sz="2400" dirty="0" smtClean="0">
                <a:latin typeface="Times New Roman" pitchFamily="18" charset="0"/>
                <a:cs typeface="Times New Roman" pitchFamily="18" charset="0"/>
              </a:rPr>
              <a:t>the experimental study of “Joe Cut”</a:t>
            </a:r>
          </a:p>
          <a:p>
            <a:pPr lvl="1">
              <a:buNone/>
            </a:pPr>
            <a:endParaRPr lang="en-US" sz="1200" dirty="0" smtClean="0"/>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pic>
        <p:nvPicPr>
          <p:cNvPr id="12290" name="Picture 2" descr="c:\users\北京外国语大学\appdata\roaming\360se6\User Data\temp\swat_ms13.jpg"/>
          <p:cNvPicPr>
            <a:picLocks noChangeAspect="1" noChangeArrowheads="1"/>
          </p:cNvPicPr>
          <p:nvPr/>
        </p:nvPicPr>
        <p:blipFill>
          <a:blip r:embed="rId2"/>
          <a:srcRect/>
          <a:stretch>
            <a:fillRect/>
          </a:stretch>
        </p:blipFill>
        <p:spPr bwMode="auto">
          <a:xfrm>
            <a:off x="5429256" y="3226837"/>
            <a:ext cx="3714744" cy="36311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28604"/>
            <a:ext cx="8686800" cy="1143000"/>
          </a:xfrm>
        </p:spPr>
        <p:txBody>
          <a:bodyPr>
            <a:noAutofit/>
          </a:bodyPr>
          <a:lstStyle/>
          <a:p>
            <a:pPr algn="l"/>
            <a:r>
              <a:rPr lang="en-US" altLang="zh-CN" sz="3200" dirty="0" smtClean="0">
                <a:latin typeface="Times New Roman" pitchFamily="18" charset="0"/>
                <a:cs typeface="Times New Roman" pitchFamily="18" charset="0"/>
              </a:rPr>
              <a:t>White-collar </a:t>
            </a:r>
            <a:r>
              <a:rPr lang="en-US" altLang="zh-CN" sz="3200" dirty="0" smtClean="0">
                <a:latin typeface="Times New Roman" pitchFamily="18" charset="0"/>
                <a:cs typeface="Times New Roman" pitchFamily="18" charset="0"/>
              </a:rPr>
              <a:t>crimes</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57158" y="1357298"/>
            <a:ext cx="8229600" cy="4525963"/>
          </a:xfrm>
        </p:spPr>
        <p:txBody>
          <a:bodyPr>
            <a:normAutofit/>
          </a:bodyPr>
          <a:lstStyle/>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crimes typically committed by </a:t>
            </a:r>
          </a:p>
          <a:p>
            <a:pPr>
              <a:buNone/>
            </a:pPr>
            <a:r>
              <a:rPr lang="en-US" sz="2400" dirty="0" smtClean="0">
                <a:latin typeface="Times New Roman" pitchFamily="18" charset="0"/>
                <a:cs typeface="Times New Roman" pitchFamily="18" charset="0"/>
              </a:rPr>
              <a:t>higher income groups -- fraud, </a:t>
            </a:r>
          </a:p>
          <a:p>
            <a:pPr>
              <a:buNone/>
            </a:pPr>
            <a:r>
              <a:rPr lang="en-US" sz="2400" dirty="0" smtClean="0">
                <a:latin typeface="Times New Roman" pitchFamily="18" charset="0"/>
                <a:cs typeface="Times New Roman" pitchFamily="18" charset="0"/>
              </a:rPr>
              <a:t>false advertising, corporate </a:t>
            </a:r>
          </a:p>
          <a:p>
            <a:pPr>
              <a:buNone/>
            </a:pPr>
            <a:r>
              <a:rPr lang="en-US" sz="2400" dirty="0" smtClean="0">
                <a:latin typeface="Times New Roman" pitchFamily="18" charset="0"/>
                <a:cs typeface="Times New Roman" pitchFamily="18" charset="0"/>
              </a:rPr>
              <a:t>price fixing, bribery, </a:t>
            </a:r>
          </a:p>
          <a:p>
            <a:pPr>
              <a:buNone/>
            </a:pPr>
            <a:r>
              <a:rPr lang="en-US" sz="2400" dirty="0" smtClean="0">
                <a:latin typeface="Times New Roman" pitchFamily="18" charset="0"/>
                <a:cs typeface="Times New Roman" pitchFamily="18" charset="0"/>
              </a:rPr>
              <a:t>embezzlement, industrial </a:t>
            </a:r>
          </a:p>
          <a:p>
            <a:pPr>
              <a:buNone/>
            </a:pPr>
            <a:r>
              <a:rPr lang="en-US" sz="2400" dirty="0" smtClean="0">
                <a:latin typeface="Times New Roman" pitchFamily="18" charset="0"/>
                <a:cs typeface="Times New Roman" pitchFamily="18" charset="0"/>
              </a:rPr>
              <a:t>pollution, tax evasion, and </a:t>
            </a:r>
          </a:p>
          <a:p>
            <a:pPr>
              <a:buNone/>
            </a:pPr>
            <a:r>
              <a:rPr lang="en-US" sz="2400" dirty="0" smtClean="0">
                <a:latin typeface="Times New Roman" pitchFamily="18" charset="0"/>
                <a:cs typeface="Times New Roman" pitchFamily="18" charset="0"/>
              </a:rPr>
              <a:t>so on. </a:t>
            </a:r>
            <a:endParaRPr lang="zh-CN" altLang="en-US" sz="2400" dirty="0" smtClean="0">
              <a:latin typeface="Times New Roman" pitchFamily="18" charset="0"/>
              <a:cs typeface="Times New Roman" pitchFamily="18" charset="0"/>
            </a:endParaRPr>
          </a:p>
        </p:txBody>
      </p:sp>
      <p:pic>
        <p:nvPicPr>
          <p:cNvPr id="11266" name="Picture 2" descr="c:\users\北京外国语大学\appdata\roaming\360se6\User Data\temp\thumbnailImage.jpg"/>
          <p:cNvPicPr>
            <a:picLocks noChangeAspect="1" noChangeArrowheads="1"/>
          </p:cNvPicPr>
          <p:nvPr/>
        </p:nvPicPr>
        <p:blipFill>
          <a:blip r:embed="rId2"/>
          <a:srcRect/>
          <a:stretch>
            <a:fillRect/>
          </a:stretch>
        </p:blipFill>
        <p:spPr bwMode="auto">
          <a:xfrm>
            <a:off x="4429124" y="785794"/>
            <a:ext cx="4500593" cy="450059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5500726"/>
          </a:xfrm>
        </p:spPr>
        <p:txBody>
          <a:bodyPr>
            <a:normAutofit/>
          </a:bodyPr>
          <a:lstStyle/>
          <a:p>
            <a:r>
              <a:rPr lang="en-US" sz="2400" dirty="0" smtClean="0">
                <a:latin typeface="Times New Roman" pitchFamily="18" charset="0"/>
                <a:cs typeface="Times New Roman" pitchFamily="18" charset="0"/>
              </a:rPr>
              <a:t>Statistics that overlook white-collar crimes are affected by police reporting practices, many crimes are unreported. </a:t>
            </a:r>
          </a:p>
          <a:p>
            <a:r>
              <a:rPr lang="en-US" sz="2400" dirty="0" smtClean="0">
                <a:latin typeface="Times New Roman" pitchFamily="18" charset="0"/>
                <a:cs typeface="Times New Roman" pitchFamily="18" charset="0"/>
              </a:rPr>
              <a:t>The poor, the undereducated, and minorities have been the victims not only of selective law enforcement, but also of misleading statistics on crime. </a:t>
            </a:r>
            <a:endParaRPr lang="zh-CN" altLang="en-US" sz="2400" dirty="0" smtClean="0">
              <a:latin typeface="Times New Roman" pitchFamily="18" charset="0"/>
              <a:cs typeface="Times New Roman" pitchFamily="18" charset="0"/>
            </a:endParaRPr>
          </a:p>
          <a:p>
            <a:pPr marL="457200" indent="-457200">
              <a:buFont typeface="Arial" charset="0"/>
              <a:buChar char="•"/>
            </a:pPr>
            <a:endParaRPr lang="zh-CN" altLang="en-US"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a:p>
            <a:pPr marL="457200" indent="-457200">
              <a:buNone/>
            </a:pPr>
            <a:endParaRPr lang="en-US" altLang="zh-CN" sz="2400" dirty="0" smtClean="0">
              <a:latin typeface="Times New Roman" pitchFamily="18" charset="0"/>
              <a:cs typeface="Times New Roman" pitchFamily="18" charset="0"/>
            </a:endParaRPr>
          </a:p>
        </p:txBody>
      </p:sp>
      <p:pic>
        <p:nvPicPr>
          <p:cNvPr id="9218" name="Picture 2" descr="c:\users\北京外国语大学\appdata\roaming\360se6\User Data\temp\skin-color-michael-fleshman-flickr.png"/>
          <p:cNvPicPr>
            <a:picLocks noChangeAspect="1" noChangeArrowheads="1"/>
          </p:cNvPicPr>
          <p:nvPr/>
        </p:nvPicPr>
        <p:blipFill>
          <a:blip r:embed="rId2"/>
          <a:srcRect/>
          <a:stretch>
            <a:fillRect/>
          </a:stretch>
        </p:blipFill>
        <p:spPr bwMode="auto">
          <a:xfrm>
            <a:off x="3214678" y="2786058"/>
            <a:ext cx="5572119" cy="371474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14290"/>
            <a:ext cx="8715404" cy="1428752"/>
          </a:xfrm>
        </p:spPr>
        <p:txBody>
          <a:bodyPr>
            <a:noAutofit/>
          </a:bodyPr>
          <a:lstStyle/>
          <a:p>
            <a:r>
              <a:rPr lang="en-US" altLang="zh-CN" sz="4000" dirty="0" smtClean="0">
                <a:latin typeface="Times New Roman" pitchFamily="18" charset="0"/>
                <a:cs typeface="Times New Roman" pitchFamily="18" charset="0"/>
              </a:rPr>
              <a:t/>
            </a:r>
            <a:br>
              <a:rPr lang="en-US" altLang="zh-CN" sz="4000" dirty="0" smtClean="0">
                <a:latin typeface="Times New Roman" pitchFamily="18" charset="0"/>
                <a:cs typeface="Times New Roman" pitchFamily="18" charset="0"/>
              </a:rPr>
            </a:br>
            <a:r>
              <a:rPr lang="en-US" altLang="zh-CN" sz="4000" dirty="0" smtClean="0">
                <a:latin typeface="Times New Roman" pitchFamily="18" charset="0"/>
                <a:cs typeface="Times New Roman" pitchFamily="18" charset="0"/>
              </a:rPr>
              <a:t>V</a:t>
            </a:r>
            <a:r>
              <a:rPr lang="en-US" altLang="zh-CN"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The Abuse of Power by Government and Corporations</a:t>
            </a:r>
            <a:r>
              <a:rPr lang="zh-CN" altLang="en-US" sz="4000" dirty="0" smtClean="0"/>
              <a:t/>
            </a:r>
            <a:br>
              <a:rPr lang="zh-CN" altLang="en-US" sz="4000" dirty="0" smtClean="0"/>
            </a:br>
            <a:endParaRPr lang="zh-CN" altLang="en-US" sz="4000" b="1" dirty="0">
              <a:latin typeface="Times New Roman" pitchFamily="18" charset="0"/>
              <a:cs typeface="Times New Roman" pitchFamily="18" charset="0"/>
            </a:endParaRPr>
          </a:p>
        </p:txBody>
      </p:sp>
      <p:sp>
        <p:nvSpPr>
          <p:cNvPr id="3" name="内容占位符 2"/>
          <p:cNvSpPr>
            <a:spLocks noGrp="1"/>
          </p:cNvSpPr>
          <p:nvPr>
            <p:ph idx="1"/>
          </p:nvPr>
        </p:nvSpPr>
        <p:spPr>
          <a:xfrm>
            <a:off x="357158" y="1428736"/>
            <a:ext cx="8643998" cy="5429264"/>
          </a:xfrm>
        </p:spPr>
        <p:txBody>
          <a:bodyPr>
            <a:normAutofit fontScale="25000" lnSpcReduction="20000"/>
          </a:bodyPr>
          <a:lstStyle/>
          <a:p>
            <a:pPr>
              <a:buNone/>
            </a:pPr>
            <a:endParaRPr lang="en-US" sz="2600" b="1" dirty="0" smtClean="0">
              <a:latin typeface="Times New Roman" pitchFamily="18" charset="0"/>
              <a:cs typeface="Times New Roman" pitchFamily="18" charset="0"/>
            </a:endParaRPr>
          </a:p>
          <a:p>
            <a:pPr marL="457200" indent="-457200">
              <a:buNone/>
            </a:pPr>
            <a:r>
              <a:rPr lang="en-US" sz="9600" dirty="0" smtClean="0">
                <a:latin typeface="Times New Roman" pitchFamily="18" charset="0"/>
                <a:cs typeface="Times New Roman" pitchFamily="18" charset="0"/>
              </a:rPr>
              <a:t>American lives are dominated by</a:t>
            </a:r>
          </a:p>
          <a:p>
            <a:pPr marL="457200" indent="-457200">
              <a:buNone/>
            </a:pPr>
            <a:r>
              <a:rPr lang="en-US" sz="9600" dirty="0" smtClean="0">
                <a:latin typeface="Times New Roman" pitchFamily="18" charset="0"/>
                <a:cs typeface="Times New Roman" pitchFamily="18" charset="0"/>
              </a:rPr>
              <a:t>	-- the public organizations, primarily government agencies;</a:t>
            </a:r>
          </a:p>
          <a:p>
            <a:pPr marL="457200" indent="-457200">
              <a:buNone/>
            </a:pPr>
            <a:r>
              <a:rPr lang="en-US" sz="9600" dirty="0" smtClean="0">
                <a:latin typeface="Times New Roman" pitchFamily="18" charset="0"/>
                <a:cs typeface="Times New Roman" pitchFamily="18" charset="0"/>
              </a:rPr>
              <a:t>	-- the private organizations, primarily business corporations. </a:t>
            </a:r>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9600" dirty="0" smtClean="0">
              <a:latin typeface="Times New Roman" pitchFamily="18" charset="0"/>
              <a:cs typeface="Times New Roman" pitchFamily="18" charset="0"/>
            </a:endParaRPr>
          </a:p>
          <a:p>
            <a:pPr marL="457200" indent="-457200">
              <a:buNone/>
            </a:pPr>
            <a:r>
              <a:rPr lang="en-US" sz="9600" dirty="0" smtClean="0">
                <a:latin typeface="Times New Roman" pitchFamily="18" charset="0"/>
                <a:cs typeface="Times New Roman" pitchFamily="18" charset="0"/>
              </a:rPr>
              <a:t>The lack of public answerability of these large organizations </a:t>
            </a:r>
            <a:r>
              <a:rPr lang="en-US" sz="9600" dirty="0" smtClean="0">
                <a:latin typeface="Times New Roman" pitchFamily="18" charset="0"/>
                <a:cs typeface="Times New Roman" pitchFamily="18" charset="0"/>
              </a:rPr>
              <a:t>has</a:t>
            </a:r>
          </a:p>
          <a:p>
            <a:pPr marL="457200" indent="-457200">
              <a:buNone/>
            </a:pPr>
            <a:r>
              <a:rPr lang="en-US" sz="9600" dirty="0" smtClean="0">
                <a:latin typeface="Times New Roman" pitchFamily="18" charset="0"/>
                <a:cs typeface="Times New Roman" pitchFamily="18" charset="0"/>
              </a:rPr>
              <a:t>become </a:t>
            </a:r>
            <a:r>
              <a:rPr lang="en-US" sz="9600" dirty="0" smtClean="0">
                <a:latin typeface="Times New Roman" pitchFamily="18" charset="0"/>
                <a:cs typeface="Times New Roman" pitchFamily="18" charset="0"/>
              </a:rPr>
              <a:t>a major social problem.</a:t>
            </a:r>
            <a:endParaRPr lang="zh-CN" altLang="en-US" sz="9600" dirty="0" smtClean="0">
              <a:latin typeface="Times New Roman" pitchFamily="18" charset="0"/>
              <a:cs typeface="Times New Roman" pitchFamily="18" charset="0"/>
            </a:endParaRPr>
          </a:p>
          <a:p>
            <a:pPr marL="457200" indent="-457200">
              <a:buNone/>
            </a:pP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r>
              <a:rPr lang="en-US" sz="1800" dirty="0" smtClean="0">
                <a:latin typeface="Times New Roman" pitchFamily="18" charset="0"/>
                <a:cs typeface="Times New Roman" pitchFamily="18" charset="0"/>
              </a:rPr>
              <a:t>                                                         </a:t>
            </a:r>
          </a:p>
          <a:p>
            <a:pPr>
              <a:buNone/>
            </a:pPr>
            <a:r>
              <a:rPr lang="en-US" sz="1800" dirty="0" smtClean="0">
                <a:latin typeface="Times New Roman" pitchFamily="18" charset="0"/>
                <a:cs typeface="Times New Roman" pitchFamily="18" charset="0"/>
              </a:rPr>
              <a:t>                                                          </a:t>
            </a:r>
            <a:endParaRPr lang="en-US" sz="1600" dirty="0" smtClean="0"/>
          </a:p>
          <a:p>
            <a:pPr>
              <a:buNone/>
            </a:pPr>
            <a:r>
              <a:rPr lang="en-US" sz="2400" dirty="0" smtClean="0">
                <a:latin typeface="Times New Roman" pitchFamily="18" charset="0"/>
                <a:cs typeface="Times New Roman" pitchFamily="18" charset="0"/>
              </a:rPr>
              <a:t> </a:t>
            </a:r>
            <a:endParaRPr lang="en-US" sz="2400" dirty="0" smtClean="0"/>
          </a:p>
          <a:p>
            <a:pPr lvl="1">
              <a:buNone/>
            </a:pPr>
            <a:endParaRPr lang="en-US" sz="1200" dirty="0" smtClean="0"/>
          </a:p>
          <a:p>
            <a:pPr lvl="1">
              <a:buNone/>
            </a:pPr>
            <a:endParaRPr lang="en-US" sz="1200" dirty="0" smtClean="0"/>
          </a:p>
          <a:p>
            <a:pPr lvl="1">
              <a:buNone/>
            </a:pPr>
            <a:endParaRPr lang="en-US" sz="1200" dirty="0" smtClean="0"/>
          </a:p>
          <a:p>
            <a:pPr>
              <a:buNone/>
            </a:pPr>
            <a:endParaRPr lang="en-US" sz="2400" dirty="0" smtClean="0">
              <a:latin typeface="Times New Roman" pitchFamily="18" charset="0"/>
              <a:cs typeface="Times New Roman" pitchFamily="18" charset="0"/>
            </a:endParaRPr>
          </a:p>
        </p:txBody>
      </p:sp>
      <p:pic>
        <p:nvPicPr>
          <p:cNvPr id="6" name="图片 5" descr="c:\users\北京外国语大学\appdata\roaming\360se6\User Data\temp\social_media.jpg"/>
          <p:cNvPicPr/>
          <p:nvPr/>
        </p:nvPicPr>
        <p:blipFill>
          <a:blip r:embed="rId2" cstate="print"/>
          <a:srcRect/>
          <a:stretch>
            <a:fillRect/>
          </a:stretch>
        </p:blipFill>
        <p:spPr bwMode="auto">
          <a:xfrm>
            <a:off x="2500298" y="2786058"/>
            <a:ext cx="4363974" cy="29141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Times New Roman" pitchFamily="18" charset="0"/>
                <a:cs typeface="Times New Roman" pitchFamily="18" charset="0"/>
              </a:rPr>
              <a:t>The Watergate Scandal</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428736"/>
            <a:ext cx="8229600" cy="4525963"/>
          </a:xfrm>
        </p:spPr>
        <p:txBody>
          <a:bodyPr>
            <a:normAutofit/>
          </a:bodyPr>
          <a:lstStyle/>
          <a:p>
            <a:pPr marL="457200" indent="-457200">
              <a:buNone/>
            </a:pPr>
            <a:r>
              <a:rPr lang="en-US" sz="2400" dirty="0" smtClean="0">
                <a:latin typeface="Times New Roman" pitchFamily="18" charset="0"/>
                <a:cs typeface="Times New Roman" pitchFamily="18" charset="0"/>
              </a:rPr>
              <a:t>	Government and corporations are widely distrusted in the United States. </a:t>
            </a:r>
          </a:p>
          <a:p>
            <a:pPr marL="457200" indent="-457200">
              <a:buNone/>
            </a:pPr>
            <a:r>
              <a:rPr lang="en-US" sz="2400" dirty="0" smtClean="0">
                <a:latin typeface="Times New Roman" pitchFamily="18" charset="0"/>
                <a:cs typeface="Times New Roman" pitchFamily="18" charset="0"/>
              </a:rPr>
              <a:t>       Distrust of government reached its height during the Watergate affair.</a:t>
            </a:r>
          </a:p>
          <a:p>
            <a:pPr marL="457200" indent="-457200">
              <a:buNone/>
            </a:pPr>
            <a:endParaRPr lang="zh-CN" altLang="en-US" sz="2400" dirty="0" smtClean="0"/>
          </a:p>
          <a:p>
            <a:pPr marL="457200" indent="-457200">
              <a:buNone/>
            </a:pPr>
            <a:endParaRPr lang="zh-CN" altLang="en-US" sz="2400" dirty="0">
              <a:latin typeface="Times New Roman" pitchFamily="18" charset="0"/>
              <a:cs typeface="Times New Roman" pitchFamily="18" charset="0"/>
            </a:endParaRPr>
          </a:p>
        </p:txBody>
      </p:sp>
      <p:pic>
        <p:nvPicPr>
          <p:cNvPr id="8194" name="Picture 2" descr="c:\users\北京外国语大学\appdata\roaming\360se6\User Data\temp\watergate-scandal_1400210731.jpg"/>
          <p:cNvPicPr>
            <a:picLocks noChangeAspect="1" noChangeArrowheads="1"/>
          </p:cNvPicPr>
          <p:nvPr/>
        </p:nvPicPr>
        <p:blipFill>
          <a:blip r:embed="rId2"/>
          <a:srcRect/>
          <a:stretch>
            <a:fillRect/>
          </a:stretch>
        </p:blipFill>
        <p:spPr bwMode="auto">
          <a:xfrm>
            <a:off x="3857620" y="3071810"/>
            <a:ext cx="4348152" cy="3399207"/>
          </a:xfrm>
          <a:prstGeom prst="rect">
            <a:avLst/>
          </a:prstGeom>
          <a:noFill/>
        </p:spPr>
      </p:pic>
      <p:pic>
        <p:nvPicPr>
          <p:cNvPr id="8196" name="Picture 4" descr="c:\users\北京外国语大学\appdata\roaming\360se6\User Data\temp\article-1290531-0A42B955000005DC-71_306x182.jpg"/>
          <p:cNvPicPr>
            <a:picLocks noChangeAspect="1" noChangeArrowheads="1"/>
          </p:cNvPicPr>
          <p:nvPr/>
        </p:nvPicPr>
        <p:blipFill>
          <a:blip r:embed="rId3"/>
          <a:srcRect/>
          <a:stretch>
            <a:fillRect/>
          </a:stretch>
        </p:blipFill>
        <p:spPr bwMode="auto">
          <a:xfrm>
            <a:off x="857224" y="3929066"/>
            <a:ext cx="2914650" cy="17335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Times New Roman" pitchFamily="18" charset="0"/>
                <a:cs typeface="Times New Roman" pitchFamily="18" charset="0"/>
              </a:rPr>
              <a:t>Private corporations</a:t>
            </a:r>
            <a:endParaRPr lang="zh-CN" alt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1500174"/>
            <a:ext cx="8229600" cy="4525963"/>
          </a:xfrm>
        </p:spPr>
        <p:txBody>
          <a:bodyPr>
            <a:normAutofit/>
          </a:bodyPr>
          <a:lstStyle/>
          <a:p>
            <a:pPr>
              <a:buNone/>
            </a:pPr>
            <a:r>
              <a:rPr lang="en-US" sz="2800" dirty="0" smtClean="0"/>
              <a:t>   </a:t>
            </a:r>
            <a:r>
              <a:rPr lang="en-US" sz="2400" dirty="0" smtClean="0">
                <a:latin typeface="Times New Roman" pitchFamily="18" charset="0"/>
                <a:cs typeface="Times New Roman" pitchFamily="18" charset="0"/>
              </a:rPr>
              <a:t>are widely believed to be more concerned with their own profits than with social responsibility, and the quality or price of their products, or the truth of their advertising. </a:t>
            </a:r>
          </a:p>
          <a:p>
            <a:pPr>
              <a:buNone/>
            </a:pPr>
            <a:endParaRPr lang="en-US" sz="2800" dirty="0" smtClean="0"/>
          </a:p>
          <a:p>
            <a:pPr marL="457200" indent="-457200">
              <a:buNone/>
            </a:pPr>
            <a:endParaRPr lang="zh-CN" altLang="en-US" sz="2400" dirty="0">
              <a:latin typeface="Times New Roman" pitchFamily="18" charset="0"/>
              <a:cs typeface="Times New Roman" pitchFamily="18" charset="0"/>
            </a:endParaRPr>
          </a:p>
        </p:txBody>
      </p:sp>
      <p:pic>
        <p:nvPicPr>
          <p:cNvPr id="6146" name="Picture 2" descr="c:\users\北京外国语大学\appdata\roaming\360se6\User Data\temp\2899e42d65193d54e64cce30358c22ae.jpg"/>
          <p:cNvPicPr>
            <a:picLocks noChangeAspect="1" noChangeArrowheads="1"/>
          </p:cNvPicPr>
          <p:nvPr/>
        </p:nvPicPr>
        <p:blipFill>
          <a:blip r:embed="rId2"/>
          <a:srcRect/>
          <a:stretch>
            <a:fillRect/>
          </a:stretch>
        </p:blipFill>
        <p:spPr bwMode="auto">
          <a:xfrm>
            <a:off x="3143240" y="2786058"/>
            <a:ext cx="5000612" cy="383380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zh-CN" sz="3600" dirty="0" smtClean="0">
                <a:latin typeface="Times New Roman" pitchFamily="18" charset="0"/>
                <a:cs typeface="Times New Roman" pitchFamily="18" charset="0"/>
              </a:rPr>
              <a:t>Lobbyists</a:t>
            </a:r>
            <a:endParaRPr lang="zh-CN" alt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571472" y="1500174"/>
            <a:ext cx="8143932" cy="4525963"/>
          </a:xfrm>
        </p:spPr>
        <p:txBody>
          <a:bodyPr>
            <a:normAutofit/>
          </a:bodyPr>
          <a:lstStyle/>
          <a:p>
            <a:pPr>
              <a:buNone/>
            </a:pPr>
            <a:r>
              <a:rPr lang="en-US" sz="2400" dirty="0" smtClean="0">
                <a:latin typeface="Times New Roman" pitchFamily="18" charset="0"/>
                <a:cs typeface="Times New Roman" pitchFamily="18" charset="0"/>
              </a:rPr>
              <a:t>Large corporations maintain professional lobbyists in Washington, D.C. to influence public officials behind the scenes. </a:t>
            </a:r>
          </a:p>
          <a:p>
            <a:pPr>
              <a:buNone/>
            </a:pPr>
            <a:r>
              <a:rPr lang="en-US" sz="2400" dirty="0" smtClean="0">
                <a:latin typeface="Times New Roman" pitchFamily="18" charset="0"/>
                <a:cs typeface="Times New Roman" pitchFamily="18" charset="0"/>
              </a:rPr>
              <a:t>Many Americans believe that “government is run by a few big interest groups looking after themselves.”</a:t>
            </a:r>
            <a:endParaRPr lang="zh-CN" altLang="en-US" sz="2400" dirty="0" smtClean="0">
              <a:latin typeface="Times New Roman" pitchFamily="18" charset="0"/>
              <a:cs typeface="Times New Roman" pitchFamily="18" charset="0"/>
            </a:endParaRPr>
          </a:p>
        </p:txBody>
      </p:sp>
      <p:pic>
        <p:nvPicPr>
          <p:cNvPr id="5122" name="Picture 2" descr="c:\users\北京外国语大学\appdata\roaming\360se6\User Data\temp\th_id=OIP.Mbe8bf1d7517444f13cf5f2539d10f1f9o0&amp;pid=15.1.jpg"/>
          <p:cNvPicPr>
            <a:picLocks noChangeAspect="1" noChangeArrowheads="1"/>
          </p:cNvPicPr>
          <p:nvPr/>
        </p:nvPicPr>
        <p:blipFill>
          <a:blip r:embed="rId2"/>
          <a:srcRect/>
          <a:stretch>
            <a:fillRect/>
          </a:stretch>
        </p:blipFill>
        <p:spPr bwMode="auto">
          <a:xfrm>
            <a:off x="5715008" y="3643314"/>
            <a:ext cx="2857500" cy="25050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71472" y="1571612"/>
            <a:ext cx="8086724" cy="4811715"/>
          </a:xfrm>
        </p:spPr>
        <p:txBody>
          <a:bodyPr>
            <a:normAutofit fontScale="92500" lnSpcReduction="10000"/>
          </a:bodyPr>
          <a:lstStyle/>
          <a:p>
            <a:pPr marL="457200" indent="-457200">
              <a:buAutoNum type="alphaUcPeriod"/>
            </a:pPr>
            <a:r>
              <a:rPr lang="en-US" sz="2400" dirty="0" smtClean="0">
                <a:latin typeface="Times New Roman" pitchFamily="18" charset="0"/>
                <a:cs typeface="Times New Roman" pitchFamily="18" charset="0"/>
              </a:rPr>
              <a:t>The author says that the United States was founded on the principle of human equality, but in practice the nation has fallen far short of that ideal. Illustrate this point with what you have learned from this unit.</a:t>
            </a:r>
          </a:p>
          <a:p>
            <a:pPr marL="457200" lvl="0" indent="-457200">
              <a:buFont typeface="Arial" pitchFamily="34" charset="0"/>
              <a:buAutoNum type="alphaUcPeriod"/>
            </a:pPr>
            <a:r>
              <a:rPr lang="en-US" sz="2400" dirty="0" smtClean="0">
                <a:latin typeface="Times New Roman" pitchFamily="18" charset="0"/>
                <a:cs typeface="Times New Roman" pitchFamily="18" charset="0"/>
              </a:rPr>
              <a:t>Use examples from this unit to support the author’s argument that American society is a stratified one, in which power, wealth and prestige are unequally distributed among the population. </a:t>
            </a:r>
            <a:endParaRPr lang="zh-CN" altLang="en-US" sz="2400" dirty="0" smtClean="0">
              <a:latin typeface="Times New Roman" pitchFamily="18" charset="0"/>
              <a:cs typeface="Times New Roman" pitchFamily="18" charset="0"/>
            </a:endParaRPr>
          </a:p>
          <a:p>
            <a:pPr marL="457200" lvl="0" indent="-457200">
              <a:buFont typeface="Arial" pitchFamily="34" charset="0"/>
              <a:buAutoNum type="alphaUcPeriod"/>
            </a:pPr>
            <a:r>
              <a:rPr lang="en-US" sz="2400" dirty="0" smtClean="0">
                <a:latin typeface="Times New Roman" pitchFamily="18" charset="0"/>
                <a:cs typeface="Times New Roman" pitchFamily="18" charset="0"/>
              </a:rPr>
              <a:t>Discuss the origins, development and current situation of the black-white relations in the United States.</a:t>
            </a:r>
          </a:p>
          <a:p>
            <a:pPr marL="457200" lvl="0" indent="-457200">
              <a:buFont typeface="Arial" pitchFamily="34" charset="0"/>
              <a:buAutoNum type="alphaUcPeriod"/>
            </a:pPr>
            <a:r>
              <a:rPr lang="en-US" sz="2400" dirty="0" smtClean="0">
                <a:latin typeface="Times New Roman" pitchFamily="18" charset="0"/>
                <a:cs typeface="Times New Roman" pitchFamily="18" charset="0"/>
              </a:rPr>
              <a:t>What does poverty mean in the United States? Why is poverty a social problem in America? </a:t>
            </a:r>
          </a:p>
          <a:p>
            <a:pPr marL="457200" lvl="0" indent="-457200">
              <a:buFont typeface="Arial" pitchFamily="34" charset="0"/>
              <a:buAutoNum type="alphaUcPeriod"/>
            </a:pPr>
            <a:r>
              <a:rPr lang="en-US" sz="2400" dirty="0" smtClean="0">
                <a:latin typeface="Times New Roman" pitchFamily="18" charset="0"/>
                <a:cs typeface="Times New Roman" pitchFamily="18" charset="0"/>
              </a:rPr>
              <a:t>Why does the drug issue always excite strong emotions among Americans? Why is it perceived as a major threat to American society?</a:t>
            </a:r>
          </a:p>
          <a:p>
            <a:pPr marL="457200" lvl="0" indent="-457200">
              <a:buNone/>
            </a:pPr>
            <a:endParaRPr lang="zh-CN" altLang="en-US" sz="24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fontScale="70000" lnSpcReduction="20000"/>
          </a:bodyPr>
          <a:lstStyle/>
          <a:p>
            <a:pPr>
              <a:buNone/>
            </a:pPr>
            <a:r>
              <a:rPr lang="en-US" sz="3400" dirty="0" smtClean="0">
                <a:latin typeface="Times New Roman" pitchFamily="18" charset="0"/>
                <a:cs typeface="Times New Roman" pitchFamily="18" charset="0"/>
              </a:rPr>
              <a:t>   Give the English and a brief explanation for the following:</a:t>
            </a:r>
          </a:p>
          <a:p>
            <a:pPr>
              <a:buNone/>
            </a:pPr>
            <a:endParaRPr lang="zh-CN" altLang="en-US" sz="3400" dirty="0" smtClean="0">
              <a:latin typeface="Times New Roman" pitchFamily="18" charset="0"/>
              <a:cs typeface="Times New Roman" pitchFamily="18" charset="0"/>
            </a:endParaRPr>
          </a:p>
          <a:p>
            <a:pPr>
              <a:buNone/>
            </a:pPr>
            <a:r>
              <a:rPr lang="en-US" altLang="zh-CN" sz="3400" dirty="0" smtClean="0"/>
              <a:t>     </a:t>
            </a:r>
            <a:r>
              <a:rPr lang="en-US" altLang="zh-CN" sz="3400" dirty="0" smtClean="0">
                <a:latin typeface="+mn-ea"/>
              </a:rPr>
              <a:t>1  </a:t>
            </a:r>
            <a:r>
              <a:rPr lang="zh-CN" altLang="en-US" sz="3400" dirty="0" smtClean="0">
                <a:latin typeface="+mn-ea"/>
              </a:rPr>
              <a:t>底层黑人群体</a:t>
            </a:r>
            <a:endParaRPr lang="en-US" altLang="zh-CN" sz="3400" dirty="0" smtClean="0">
              <a:latin typeface="+mn-ea"/>
            </a:endParaRPr>
          </a:p>
          <a:p>
            <a:pPr>
              <a:buNone/>
            </a:pPr>
            <a:r>
              <a:rPr lang="zh-CN" altLang="en-US" sz="3400" dirty="0" smtClean="0">
                <a:latin typeface="+mn-ea"/>
              </a:rPr>
              <a:t>  </a:t>
            </a:r>
            <a:r>
              <a:rPr lang="en-US" altLang="zh-CN" sz="3400" dirty="0" smtClean="0">
                <a:latin typeface="+mn-ea"/>
              </a:rPr>
              <a:t>2  </a:t>
            </a:r>
            <a:r>
              <a:rPr lang="zh-CN" altLang="en-US" sz="3400" dirty="0" smtClean="0">
                <a:latin typeface="+mn-ea"/>
              </a:rPr>
              <a:t>贫穷作为一个社会问题</a:t>
            </a:r>
            <a:endParaRPr lang="en-US" altLang="zh-CN" sz="3400" dirty="0">
              <a:latin typeface="+mn-ea"/>
            </a:endParaRPr>
          </a:p>
          <a:p>
            <a:pPr>
              <a:buNone/>
            </a:pPr>
            <a:r>
              <a:rPr lang="en-US" altLang="zh-CN" sz="3400" dirty="0">
                <a:latin typeface="+mn-ea"/>
              </a:rPr>
              <a:t>  </a:t>
            </a:r>
            <a:r>
              <a:rPr lang="en-US" altLang="zh-CN" sz="3400" dirty="0" smtClean="0">
                <a:latin typeface="+mn-ea"/>
              </a:rPr>
              <a:t>3  </a:t>
            </a:r>
            <a:r>
              <a:rPr lang="zh-CN" altLang="en-US" sz="3400" dirty="0" smtClean="0">
                <a:latin typeface="+mn-ea"/>
              </a:rPr>
              <a:t>有社会等级的美国社会</a:t>
            </a:r>
            <a:endParaRPr lang="en-US" altLang="zh-CN" sz="3400" dirty="0">
              <a:latin typeface="+mn-ea"/>
            </a:endParaRPr>
          </a:p>
          <a:p>
            <a:pPr>
              <a:buNone/>
            </a:pPr>
            <a:r>
              <a:rPr lang="en-US" altLang="zh-CN" sz="3400" dirty="0">
                <a:latin typeface="+mn-ea"/>
              </a:rPr>
              <a:t>  </a:t>
            </a:r>
            <a:r>
              <a:rPr lang="en-US" altLang="zh-CN" sz="3400" dirty="0" smtClean="0">
                <a:latin typeface="+mn-ea"/>
              </a:rPr>
              <a:t>4  </a:t>
            </a:r>
            <a:r>
              <a:rPr lang="zh-CN" altLang="en-US" sz="3400" dirty="0" smtClean="0">
                <a:latin typeface="+mn-ea"/>
              </a:rPr>
              <a:t>毒品作为一个社会问题</a:t>
            </a:r>
            <a:endParaRPr lang="en-US" altLang="zh-CN" sz="3400" dirty="0">
              <a:latin typeface="+mn-ea"/>
            </a:endParaRPr>
          </a:p>
          <a:p>
            <a:pPr>
              <a:buNone/>
            </a:pPr>
            <a:r>
              <a:rPr lang="en-US" altLang="zh-CN" sz="3400" dirty="0">
                <a:latin typeface="+mn-ea"/>
              </a:rPr>
              <a:t>  </a:t>
            </a:r>
            <a:r>
              <a:rPr lang="en-US" altLang="zh-CN" sz="3400" dirty="0" smtClean="0">
                <a:latin typeface="+mn-ea"/>
              </a:rPr>
              <a:t>5  </a:t>
            </a:r>
            <a:r>
              <a:rPr lang="zh-CN" altLang="en-US" sz="3400" dirty="0" smtClean="0">
                <a:latin typeface="+mn-ea"/>
              </a:rPr>
              <a:t>白领犯罪</a:t>
            </a:r>
            <a:endParaRPr lang="en-US" altLang="zh-CN" sz="3400" dirty="0">
              <a:latin typeface="+mn-ea"/>
            </a:endParaRPr>
          </a:p>
          <a:p>
            <a:pPr lvl="0">
              <a:buNone/>
            </a:pPr>
            <a:r>
              <a:rPr lang="en-US" altLang="zh-CN" sz="3400" dirty="0" smtClean="0">
                <a:latin typeface="+mn-ea"/>
              </a:rPr>
              <a:t>  6  </a:t>
            </a:r>
            <a:r>
              <a:rPr lang="zh-CN" altLang="en-US" sz="3400" dirty="0" smtClean="0">
                <a:latin typeface="+mn-ea"/>
              </a:rPr>
              <a:t>政府的滥用权力</a:t>
            </a:r>
            <a:endParaRPr lang="en-US" altLang="zh-CN" sz="3400" dirty="0" smtClean="0">
              <a:latin typeface="+mn-ea"/>
            </a:endParaRPr>
          </a:p>
          <a:p>
            <a:pPr lvl="0">
              <a:buNone/>
            </a:pPr>
            <a:r>
              <a:rPr lang="en-US" altLang="zh-CN" sz="3400" dirty="0" smtClean="0">
                <a:latin typeface="+mn-ea"/>
              </a:rPr>
              <a:t>  7  </a:t>
            </a:r>
            <a:r>
              <a:rPr lang="zh-CN" altLang="en-US" sz="3400" dirty="0" smtClean="0">
                <a:latin typeface="+mn-ea"/>
              </a:rPr>
              <a:t>公司的滥用权力</a:t>
            </a:r>
            <a:endParaRPr lang="en-US" altLang="zh-CN" sz="3400" dirty="0" smtClean="0">
              <a:latin typeface="+mn-ea"/>
            </a:endParaRPr>
          </a:p>
          <a:p>
            <a:pPr lvl="0">
              <a:buNone/>
            </a:pPr>
            <a:r>
              <a:rPr lang="en-US" altLang="zh-CN" sz="3400" dirty="0" smtClean="0">
                <a:latin typeface="+mn-ea"/>
              </a:rPr>
              <a:t>  8  </a:t>
            </a:r>
            <a:r>
              <a:rPr lang="zh-CN" altLang="en-US" sz="3400" dirty="0" smtClean="0">
                <a:latin typeface="+mn-ea"/>
              </a:rPr>
              <a:t>理查德</a:t>
            </a:r>
            <a:r>
              <a:rPr lang="en-US" altLang="zh-CN" sz="3400" dirty="0" smtClean="0">
                <a:latin typeface="+mn-ea"/>
              </a:rPr>
              <a:t>•</a:t>
            </a:r>
            <a:r>
              <a:rPr lang="zh-CN" altLang="en-US" sz="3400" dirty="0" smtClean="0">
                <a:latin typeface="+mn-ea"/>
              </a:rPr>
              <a:t>尼克松</a:t>
            </a:r>
            <a:endParaRPr lang="en-US" altLang="zh-CN" sz="3400" dirty="0" smtClean="0">
              <a:latin typeface="+mn-ea"/>
            </a:endParaRPr>
          </a:p>
          <a:p>
            <a:pPr>
              <a:buNone/>
            </a:pPr>
            <a:endParaRPr lang="en-US" sz="3300" dirty="0" smtClean="0">
              <a:latin typeface="+mn-ea"/>
            </a:endParaRPr>
          </a:p>
          <a:p>
            <a:pPr lvl="0">
              <a:buNone/>
            </a:pPr>
            <a:r>
              <a:rPr lang="en-US" altLang="zh-CN" sz="3300" dirty="0" smtClean="0">
                <a:latin typeface="+mn-ea"/>
              </a:rPr>
              <a:t> </a:t>
            </a:r>
            <a:endParaRPr lang="zh-CN" altLang="en-US" sz="3300" dirty="0" smtClean="0">
              <a:latin typeface="+mn-ea"/>
            </a:endParaRPr>
          </a:p>
          <a:p>
            <a:pPr>
              <a:buNone/>
            </a:pPr>
            <a:endParaRPr lang="zh-CN" altLang="en-US" sz="2800" dirty="0">
              <a:latin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2297106"/>
          </a:xfrm>
        </p:spPr>
        <p:txBody>
          <a:bodyPr/>
          <a:lstStyle/>
          <a:p>
            <a:r>
              <a:rPr lang="en-US" altLang="zh-CN" dirty="0" smtClean="0">
                <a:latin typeface="Century" pitchFamily="18" charset="0"/>
              </a:rPr>
              <a:t>The End</a:t>
            </a:r>
            <a:endParaRPr lang="zh-CN" altLang="en-US" dirty="0">
              <a:latin typeface="Century" pitchFamily="18" charset="0"/>
            </a:endParaRPr>
          </a:p>
        </p:txBody>
      </p:sp>
      <p:sp>
        <p:nvSpPr>
          <p:cNvPr id="3" name="Content Placeholder 2"/>
          <p:cNvSpPr>
            <a:spLocks noGrp="1"/>
          </p:cNvSpPr>
          <p:nvPr>
            <p:ph idx="1"/>
          </p:nvPr>
        </p:nvSpPr>
        <p:spPr>
          <a:xfrm>
            <a:off x="428596" y="2857497"/>
            <a:ext cx="8301038" cy="3286148"/>
          </a:xfrm>
        </p:spPr>
        <p:txBody>
          <a:bodyPr>
            <a:normAutofit/>
          </a:bodyPr>
          <a:lstStyle/>
          <a:p>
            <a:pPr algn="ctr">
              <a:buNone/>
            </a:pPr>
            <a:r>
              <a:rPr lang="zh-CN" altLang="en-US" sz="4000" dirty="0" smtClean="0">
                <a:latin typeface="+mj-ea"/>
                <a:ea typeface="+mj-ea"/>
              </a:rPr>
              <a:t>高等教育出版社</a:t>
            </a:r>
            <a:endParaRPr lang="en-US" altLang="zh-CN" sz="4000" dirty="0" smtClean="0">
              <a:latin typeface="+mj-ea"/>
              <a:ea typeface="+mj-ea"/>
            </a:endParaRPr>
          </a:p>
          <a:p>
            <a:pPr algn="ctr">
              <a:buNone/>
            </a:pPr>
            <a:endParaRPr lang="en-US" altLang="zh-CN" sz="4000" dirty="0" smtClean="0">
              <a:latin typeface="+mj-ea"/>
              <a:ea typeface="+mj-ea"/>
            </a:endParaRPr>
          </a:p>
          <a:p>
            <a:pPr algn="ctr">
              <a:buNone/>
            </a:pPr>
            <a:r>
              <a:rPr lang="en-US" altLang="zh-CN" sz="4000" dirty="0" smtClean="0">
                <a:latin typeface="+mj-ea"/>
                <a:ea typeface="+mj-ea"/>
              </a:rPr>
              <a:t>2015</a:t>
            </a:r>
            <a:endParaRPr lang="zh-CN" altLang="en-US" sz="4000"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Focal Points</a:t>
            </a:r>
            <a:endParaRPr lang="zh-CN" altLang="en-US" sz="4000" dirty="0"/>
          </a:p>
        </p:txBody>
      </p:sp>
      <p:sp>
        <p:nvSpPr>
          <p:cNvPr id="4" name="内容占位符 3"/>
          <p:cNvSpPr>
            <a:spLocks noGrp="1"/>
          </p:cNvSpPr>
          <p:nvPr>
            <p:ph sz="half" idx="1"/>
          </p:nvPr>
        </p:nvSpPr>
        <p:spPr>
          <a:xfrm>
            <a:off x="1714480" y="1428736"/>
            <a:ext cx="6500858" cy="4525963"/>
          </a:xfrm>
        </p:spPr>
        <p:txBody>
          <a:bodyPr>
            <a:normAutofit fontScale="77500" lnSpcReduction="20000"/>
          </a:bodyPr>
          <a:lstStyle/>
          <a:p>
            <a:r>
              <a:rPr lang="en-US" dirty="0" smtClean="0">
                <a:latin typeface="Times New Roman" pitchFamily="18" charset="0"/>
                <a:cs typeface="Times New Roman" pitchFamily="18" charset="0"/>
              </a:rPr>
              <a:t>racial problems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inequality in American society</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discrimination against blacks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black "underclass"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poverty as a social problem </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drug abuse</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social costs of drug abuse</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crime</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profile of a typical criminal </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racial prejudice in the high rate of arrests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white-collar crime</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abuse of power by government</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abuse of power by corporations</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74638"/>
            <a:ext cx="8643998" cy="1143000"/>
          </a:xfrm>
        </p:spPr>
        <p:txBody>
          <a:bodyPr>
            <a:normAutofit fontScale="90000"/>
          </a:bodyPr>
          <a:lstStyle/>
          <a:p>
            <a:r>
              <a:rPr lang="en-US" altLang="zh-CN" dirty="0" smtClean="0">
                <a:latin typeface="Times New Roman" pitchFamily="18" charset="0"/>
                <a:cs typeface="Times New Roman" pitchFamily="18" charset="0"/>
              </a:rPr>
              <a:t>This Unit Is Divided into Five Sections</a:t>
            </a:r>
            <a:endParaRPr lang="zh-CN" altLang="en-US" dirty="0"/>
          </a:p>
        </p:txBody>
      </p:sp>
      <p:sp>
        <p:nvSpPr>
          <p:cNvPr id="3" name="内容占位符 2"/>
          <p:cNvSpPr>
            <a:spLocks noGrp="1"/>
          </p:cNvSpPr>
          <p:nvPr>
            <p:ph idx="1"/>
          </p:nvPr>
        </p:nvSpPr>
        <p:spPr>
          <a:xfrm>
            <a:off x="914400" y="1857364"/>
            <a:ext cx="8229600" cy="4268799"/>
          </a:xfrm>
        </p:spPr>
        <p:txBody>
          <a:bodyPr/>
          <a:lstStyle/>
          <a:p>
            <a:pPr marL="571500" indent="-571500">
              <a:buAutoNum type="romanUcPeriod"/>
            </a:pPr>
            <a:r>
              <a:rPr lang="en-US" altLang="zh-CN" dirty="0" smtClean="0">
                <a:latin typeface="Times New Roman" pitchFamily="18" charset="0"/>
                <a:cs typeface="Times New Roman" pitchFamily="18" charset="0"/>
              </a:rPr>
              <a:t>Racial Problems</a:t>
            </a:r>
          </a:p>
          <a:p>
            <a:pPr marL="571500" indent="-571500">
              <a:buAutoNum type="romanUcPeriod"/>
            </a:pPr>
            <a:r>
              <a:rPr lang="en-US" altLang="zh-CN" dirty="0" smtClean="0">
                <a:latin typeface="Times New Roman" pitchFamily="18" charset="0"/>
                <a:cs typeface="Times New Roman" pitchFamily="18" charset="0"/>
              </a:rPr>
              <a:t> Poverty</a:t>
            </a:r>
          </a:p>
          <a:p>
            <a:pPr marL="571500" indent="-571500">
              <a:buAutoNum type="romanUcPeriod"/>
            </a:pPr>
            <a:r>
              <a:rPr lang="en-US" altLang="zh-CN" dirty="0" smtClean="0">
                <a:latin typeface="Times New Roman" pitchFamily="18" charset="0"/>
                <a:cs typeface="Times New Roman" pitchFamily="18" charset="0"/>
              </a:rPr>
              <a:t> Drug Abuse</a:t>
            </a:r>
          </a:p>
          <a:p>
            <a:pPr marL="571500" indent="-571500">
              <a:buAutoNum type="romanUcPeriod"/>
            </a:pPr>
            <a:r>
              <a:rPr lang="en-US" altLang="zh-CN" dirty="0" smtClean="0">
                <a:latin typeface="Times New Roman" pitchFamily="18" charset="0"/>
                <a:cs typeface="Times New Roman" pitchFamily="18" charset="0"/>
              </a:rPr>
              <a:t> Crime</a:t>
            </a:r>
          </a:p>
          <a:p>
            <a:pPr marL="571500" indent="-571500">
              <a:buAutoNum type="romanUcPeriod"/>
            </a:pPr>
            <a:r>
              <a:rPr lang="en-US" altLang="zh-CN" dirty="0" smtClean="0">
                <a:latin typeface="Times New Roman" pitchFamily="18" charset="0"/>
                <a:cs typeface="Times New Roman" pitchFamily="18" charset="0"/>
              </a:rPr>
              <a:t>The Abuse of Power by Government and Corporations</a:t>
            </a:r>
            <a:endParaRPr lang="zh-CN" altLang="en-US"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Racial Problems</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57158" y="1357298"/>
            <a:ext cx="8358246" cy="5143536"/>
          </a:xfrm>
        </p:spPr>
        <p:txBody>
          <a:bodyPr>
            <a:normAutofit/>
          </a:bodyPr>
          <a:lstStyle/>
          <a:p>
            <a:r>
              <a:rPr lang="en-US" sz="2400" dirty="0" smtClean="0">
                <a:latin typeface="Times New Roman" pitchFamily="18" charset="0"/>
                <a:cs typeface="Times New Roman" pitchFamily="18" charset="0"/>
              </a:rPr>
              <a:t>The United States is primarily a nation of immigrants. </a:t>
            </a:r>
          </a:p>
          <a:p>
            <a:r>
              <a:rPr lang="en-US" sz="2400" dirty="0" smtClean="0">
                <a:latin typeface="Times New Roman" pitchFamily="18" charset="0"/>
                <a:cs typeface="Times New Roman" pitchFamily="18" charset="0"/>
              </a:rPr>
              <a:t>It contains many racial and ethnic subcultures with their own distinctive characteristics.</a:t>
            </a:r>
          </a:p>
          <a:p>
            <a:r>
              <a:rPr lang="en-US" sz="2400" dirty="0" smtClean="0">
                <a:latin typeface="Times New Roman" pitchFamily="18" charset="0"/>
                <a:cs typeface="Times New Roman" pitchFamily="18" charset="0"/>
              </a:rPr>
              <a:t>These differences have contributed to racial conflicts that have been a persistent social problem in US society.</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endParaRPr lang="en-US" sz="2400" dirty="0" smtClean="0"/>
          </a:p>
          <a:p>
            <a:pPr>
              <a:buNone/>
            </a:pPr>
            <a:endParaRPr lang="en-US" sz="2400" dirty="0" smtClean="0"/>
          </a:p>
          <a:p>
            <a:pPr>
              <a:buNone/>
            </a:pPr>
            <a:endParaRPr lang="zh-CN" altLang="en-US" sz="2400" dirty="0" smtClean="0"/>
          </a:p>
          <a:p>
            <a:pPr>
              <a:buNone/>
            </a:pPr>
            <a:endParaRPr lang="zh-CN" altLang="en-US" sz="2400" dirty="0" smtClean="0"/>
          </a:p>
        </p:txBody>
      </p:sp>
      <p:pic>
        <p:nvPicPr>
          <p:cNvPr id="31746" name="Picture 2" descr="c:\users\北京外国语大学\appdata\roaming\360se6\User Data\temp\immigration.jpg"/>
          <p:cNvPicPr>
            <a:picLocks noChangeAspect="1" noChangeArrowheads="1"/>
          </p:cNvPicPr>
          <p:nvPr/>
        </p:nvPicPr>
        <p:blipFill>
          <a:blip r:embed="rId2"/>
          <a:srcRect/>
          <a:stretch>
            <a:fillRect/>
          </a:stretch>
        </p:blipFill>
        <p:spPr bwMode="auto">
          <a:xfrm>
            <a:off x="1857356" y="3452482"/>
            <a:ext cx="5429288" cy="34055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500042"/>
            <a:ext cx="8643998" cy="6072230"/>
          </a:xfrm>
        </p:spPr>
        <p:txBody>
          <a:bodyPr>
            <a:normAutofit fontScale="25000" lnSpcReduction="20000"/>
          </a:bodyPr>
          <a:lstStyle/>
          <a:p>
            <a:r>
              <a:rPr lang="en-US" sz="9600" dirty="0" smtClean="0">
                <a:latin typeface="Times New Roman" pitchFamily="18" charset="0"/>
                <a:cs typeface="Times New Roman" pitchFamily="18" charset="0"/>
              </a:rPr>
              <a:t>There is power, wealth, racial and ethnic inequality.</a:t>
            </a:r>
          </a:p>
          <a:p>
            <a:r>
              <a:rPr lang="en-US" sz="9600" dirty="0" smtClean="0">
                <a:latin typeface="Times New Roman" pitchFamily="18" charset="0"/>
                <a:cs typeface="Times New Roman" pitchFamily="18" charset="0"/>
              </a:rPr>
              <a:t>Minority people have been excluded by formal and informal barriers from full participation in American life.</a:t>
            </a:r>
            <a:endParaRPr lang="en-US" sz="9600" baseline="30000" dirty="0" smtClean="0">
              <a:latin typeface="Times New Roman" pitchFamily="18" charset="0"/>
              <a:cs typeface="Times New Roman" pitchFamily="18" charset="0"/>
            </a:endParaRPr>
          </a:p>
          <a:p>
            <a:r>
              <a:rPr lang="en-US" sz="9600" dirty="0" smtClean="0">
                <a:latin typeface="Times New Roman" pitchFamily="18" charset="0"/>
                <a:cs typeface="Times New Roman" pitchFamily="18" charset="0"/>
              </a:rPr>
              <a:t>Race and ethnic relations have been a major concern and source of unrest and tension. </a:t>
            </a:r>
          </a:p>
          <a:p>
            <a:endParaRPr lang="en-US" sz="96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5600" dirty="0" smtClean="0">
              <a:latin typeface="Times New Roman" pitchFamily="18" charset="0"/>
              <a:cs typeface="Times New Roman" pitchFamily="18" charset="0"/>
            </a:endParaRPr>
          </a:p>
          <a:p>
            <a:pPr>
              <a:buNone/>
            </a:pPr>
            <a:r>
              <a:rPr lang="en-US" sz="5600" dirty="0" smtClean="0">
                <a:latin typeface="Times New Roman" pitchFamily="18" charset="0"/>
                <a:cs typeface="Times New Roman" pitchFamily="18" charset="0"/>
              </a:rPr>
              <a:t>				          Racial Riots in Los Angeles</a:t>
            </a: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r>
              <a:rPr lang="en-US" sz="2400" dirty="0" smtClean="0"/>
              <a:t>	</a:t>
            </a:r>
          </a:p>
          <a:p>
            <a:pPr>
              <a:buNone/>
            </a:pPr>
            <a:endParaRPr lang="en-US" sz="2400" dirty="0" smtClean="0"/>
          </a:p>
          <a:p>
            <a:pPr>
              <a:buNone/>
            </a:pPr>
            <a:endParaRPr lang="zh-CN" altLang="en-US" sz="2400" dirty="0" smtClean="0"/>
          </a:p>
          <a:p>
            <a:pPr>
              <a:buNone/>
            </a:pPr>
            <a:endParaRPr lang="zh-CN" altLang="en-US" sz="2400" dirty="0" smtClean="0"/>
          </a:p>
        </p:txBody>
      </p:sp>
      <p:pic>
        <p:nvPicPr>
          <p:cNvPr id="30724" name="Picture 4" descr="c:\users\北京外国语大学\appdata\roaming\360se6\User Data\temp\racial-discrimination-ignites-riots-in-ferguson-missouri.jpg"/>
          <p:cNvPicPr>
            <a:picLocks noChangeAspect="1" noChangeArrowheads="1"/>
          </p:cNvPicPr>
          <p:nvPr/>
        </p:nvPicPr>
        <p:blipFill>
          <a:blip r:embed="rId2" cstate="print"/>
          <a:srcRect/>
          <a:stretch>
            <a:fillRect/>
          </a:stretch>
        </p:blipFill>
        <p:spPr bwMode="auto">
          <a:xfrm>
            <a:off x="1928794" y="2714620"/>
            <a:ext cx="5102753" cy="31225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857232"/>
            <a:ext cx="8229600" cy="6000768"/>
          </a:xfrm>
        </p:spPr>
        <p:txBody>
          <a:bodyPr>
            <a:normAutofit fontScale="25000" lnSpcReduction="20000"/>
          </a:bodyPr>
          <a:lstStyle/>
          <a:p>
            <a:r>
              <a:rPr lang="en-US" sz="9600" dirty="0" smtClean="0">
                <a:latin typeface="Times New Roman" pitchFamily="18" charset="0"/>
                <a:cs typeface="Times New Roman" pitchFamily="18" charset="0"/>
              </a:rPr>
              <a:t>Minority groups -- the blacks, Native Americans, the Hispanics, and Asian Americans. </a:t>
            </a:r>
          </a:p>
          <a:p>
            <a:r>
              <a:rPr lang="en-US" sz="9600" dirty="0" smtClean="0">
                <a:latin typeface="Times New Roman" pitchFamily="18" charset="0"/>
                <a:cs typeface="Times New Roman" pitchFamily="18" charset="0"/>
              </a:rPr>
              <a:t>Minority groups are suffering from racial discrimination and injustice.</a:t>
            </a:r>
            <a:r>
              <a:rPr lang="zh-CN" altLang="en-US" sz="9600" dirty="0" smtClean="0">
                <a:latin typeface="Times New Roman" pitchFamily="18" charset="0"/>
                <a:cs typeface="Times New Roman" pitchFamily="18" charset="0"/>
              </a:rPr>
              <a:t> </a:t>
            </a:r>
            <a:endParaRPr lang="en-US" altLang="zh-CN" sz="96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29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1400" dirty="0" smtClean="0">
                <a:latin typeface="Times New Roman" pitchFamily="18" charset="0"/>
                <a:cs typeface="Times New Roman" pitchFamily="18" charset="0"/>
              </a:rPr>
              <a:t> </a:t>
            </a:r>
          </a:p>
          <a:p>
            <a:pPr marL="457200" indent="-457200">
              <a:buNone/>
            </a:pPr>
            <a:endParaRPr lang="en-US" sz="2400"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endParaRPr lang="zh-CN" altLang="en-US" sz="24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 </a:t>
            </a:r>
          </a:p>
          <a:p>
            <a:pPr>
              <a:buNone/>
            </a:pPr>
            <a:r>
              <a:rPr lang="en-US" sz="1400" b="1" dirty="0" smtClean="0">
                <a:latin typeface="Times New Roman" pitchFamily="18" charset="0"/>
                <a:cs typeface="Times New Roman" pitchFamily="18" charset="0"/>
              </a:rPr>
              <a:t>                                               </a:t>
            </a:r>
          </a:p>
          <a:p>
            <a:pPr>
              <a:buNone/>
            </a:pPr>
            <a:r>
              <a:rPr lang="en-US" sz="1400" b="1" dirty="0" smtClean="0">
                <a:latin typeface="Times New Roman" pitchFamily="18" charset="0"/>
                <a:cs typeface="Times New Roman" pitchFamily="18" charset="0"/>
              </a:rPr>
              <a:t>      </a:t>
            </a:r>
          </a:p>
          <a:p>
            <a:pPr>
              <a:buNone/>
            </a:pPr>
            <a:endParaRPr lang="en-US" sz="1400" b="1" dirty="0" smtClean="0">
              <a:latin typeface="Times New Roman" pitchFamily="18" charset="0"/>
              <a:cs typeface="Times New Roman" pitchFamily="18" charset="0"/>
            </a:endParaRPr>
          </a:p>
          <a:p>
            <a:pPr>
              <a:buNone/>
            </a:pPr>
            <a:endParaRPr lang="en-US" sz="1400" b="1" dirty="0" smtClean="0">
              <a:latin typeface="Times New Roman" pitchFamily="18" charset="0"/>
              <a:cs typeface="Times New Roman" pitchFamily="18" charset="0"/>
            </a:endParaRPr>
          </a:p>
          <a:p>
            <a:pPr>
              <a:buNone/>
            </a:pPr>
            <a:endParaRPr lang="en-US" sz="2000" b="1" dirty="0" smtClean="0">
              <a:latin typeface="Times New Roman" pitchFamily="18" charset="0"/>
              <a:cs typeface="Times New Roman" pitchFamily="18" charset="0"/>
            </a:endParaRP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a:t>
            </a:r>
          </a:p>
          <a:p>
            <a:pPr>
              <a:buNone/>
            </a:pPr>
            <a:r>
              <a:rPr lang="en-US" sz="2900" b="1" dirty="0" smtClean="0">
                <a:latin typeface="Times New Roman" pitchFamily="18" charset="0"/>
                <a:cs typeface="Times New Roman" pitchFamily="18" charset="0"/>
              </a:rPr>
              <a:t>                                           </a:t>
            </a:r>
          </a:p>
          <a:p>
            <a:pPr>
              <a:buNone/>
            </a:pPr>
            <a:endParaRPr lang="en-US" sz="1400" b="1" dirty="0" smtClean="0">
              <a:latin typeface="Times New Roman" pitchFamily="18" charset="0"/>
              <a:cs typeface="Times New Roman" pitchFamily="18" charset="0"/>
            </a:endParaRPr>
          </a:p>
          <a:p>
            <a:pPr>
              <a:buNone/>
            </a:pPr>
            <a:endParaRPr lang="en-US" sz="4300" dirty="0" smtClean="0">
              <a:latin typeface="Times New Roman" pitchFamily="18" charset="0"/>
              <a:cs typeface="Times New Roman" pitchFamily="18" charset="0"/>
            </a:endParaRPr>
          </a:p>
          <a:p>
            <a:pPr>
              <a:buNone/>
            </a:pPr>
            <a:r>
              <a:rPr lang="en-US" sz="4300" dirty="0" smtClean="0">
                <a:latin typeface="Times New Roman" pitchFamily="18" charset="0"/>
                <a:cs typeface="Times New Roman" pitchFamily="18" charset="0"/>
              </a:rPr>
              <a:t>				</a:t>
            </a:r>
          </a:p>
          <a:p>
            <a:pPr>
              <a:buNone/>
            </a:pPr>
            <a:r>
              <a:rPr lang="en-US" sz="4300"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The Plight of the Native Americans</a:t>
            </a:r>
          </a:p>
        </p:txBody>
      </p:sp>
      <p:pic>
        <p:nvPicPr>
          <p:cNvPr id="29698" name="Picture 2" descr="c:\users\北京外国语大学\appdata\roaming\360se6\User Data\temp\420584_393445430670239_169093223105462_1733161_735725647_n1.jpg"/>
          <p:cNvPicPr>
            <a:picLocks noChangeAspect="1" noChangeArrowheads="1"/>
          </p:cNvPicPr>
          <p:nvPr/>
        </p:nvPicPr>
        <p:blipFill>
          <a:blip r:embed="rId2"/>
          <a:srcRect/>
          <a:stretch>
            <a:fillRect/>
          </a:stretch>
        </p:blipFill>
        <p:spPr bwMode="auto">
          <a:xfrm>
            <a:off x="1643042" y="2571744"/>
            <a:ext cx="5786478" cy="34153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pPr algn="l"/>
            <a:r>
              <a:rPr lang="en-US" sz="3200" dirty="0" smtClean="0">
                <a:latin typeface="Times New Roman" pitchFamily="18" charset="0"/>
                <a:cs typeface="Times New Roman" pitchFamily="18" charset="0"/>
              </a:rPr>
              <a:t>The Blacks / Afro-Americans</a:t>
            </a:r>
            <a:endParaRPr lang="zh-CN" altLang="en-US" sz="3200" dirty="0">
              <a:latin typeface="Times New Roman" pitchFamily="18" charset="0"/>
              <a:cs typeface="Times New Roman" pitchFamily="18" charset="0"/>
            </a:endParaRPr>
          </a:p>
        </p:txBody>
      </p:sp>
      <p:sp>
        <p:nvSpPr>
          <p:cNvPr id="3" name="内容占位符 2"/>
          <p:cNvSpPr>
            <a:spLocks noGrp="1"/>
          </p:cNvSpPr>
          <p:nvPr>
            <p:ph idx="1"/>
          </p:nvPr>
        </p:nvSpPr>
        <p:spPr>
          <a:xfrm>
            <a:off x="428596" y="1071546"/>
            <a:ext cx="8715404" cy="5572140"/>
          </a:xfrm>
        </p:spPr>
        <p:txBody>
          <a:bodyPr>
            <a:normAutofit fontScale="92500" lnSpcReduction="10000"/>
          </a:bodyPr>
          <a:lstStyle/>
          <a:p>
            <a:pPr>
              <a:buNone/>
            </a:pPr>
            <a:r>
              <a:rPr lang="en-US" sz="3500" dirty="0" smtClean="0">
                <a:latin typeface="Times New Roman" pitchFamily="18" charset="0"/>
                <a:cs typeface="Times New Roman" pitchFamily="18" charset="0"/>
              </a:rPr>
              <a:t>The early </a:t>
            </a:r>
            <a:r>
              <a:rPr lang="en-US" sz="3500" dirty="0" smtClean="0">
                <a:latin typeface="Times New Roman" pitchFamily="18" charset="0"/>
                <a:cs typeface="Times New Roman" pitchFamily="18" charset="0"/>
              </a:rPr>
              <a:t>times: </a:t>
            </a:r>
            <a:endParaRPr lang="en-US" sz="35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first Africans were brought to North America by slave trade. </a:t>
            </a:r>
          </a:p>
          <a:p>
            <a:r>
              <a:rPr lang="en-US" sz="2600" dirty="0" smtClean="0">
                <a:latin typeface="Times New Roman" pitchFamily="18" charset="0"/>
                <a:cs typeface="Times New Roman" pitchFamily="18" charset="0"/>
              </a:rPr>
              <a:t>The myth of their racial inferiority was propagated as a justification for their continued subjugation. </a:t>
            </a: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r>
              <a:rPr lang="en-US" altLang="zh-CN" sz="1400" dirty="0" smtClean="0">
                <a:latin typeface="Times New Roman" pitchFamily="18" charset="0"/>
                <a:cs typeface="Times New Roman" pitchFamily="18" charset="0"/>
              </a:rPr>
              <a:t>				       </a:t>
            </a: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endParaRPr lang="en-US" altLang="zh-CN" sz="1400" dirty="0" smtClean="0">
              <a:latin typeface="Times New Roman" pitchFamily="18" charset="0"/>
              <a:cs typeface="Times New Roman" pitchFamily="18" charset="0"/>
            </a:endParaRPr>
          </a:p>
          <a:p>
            <a:pPr>
              <a:buNone/>
            </a:pPr>
            <a:r>
              <a:rPr lang="en-US" altLang="zh-CN" sz="1400" dirty="0" smtClean="0">
                <a:latin typeface="Times New Roman" pitchFamily="18" charset="0"/>
                <a:cs typeface="Times New Roman" pitchFamily="18" charset="0"/>
              </a:rPr>
              <a:t>					</a:t>
            </a:r>
            <a:r>
              <a:rPr lang="en-US" altLang="zh-CN" sz="1500" dirty="0" smtClean="0">
                <a:latin typeface="Times New Roman" pitchFamily="18" charset="0"/>
                <a:cs typeface="Times New Roman" pitchFamily="18" charset="0"/>
              </a:rPr>
              <a:t>American slavery</a:t>
            </a:r>
          </a:p>
        </p:txBody>
      </p:sp>
      <p:pic>
        <p:nvPicPr>
          <p:cNvPr id="6" name="图片 5" descr="c:\users\北京外国语大学\appdata\roaming\360se6\User Data\temp\contrabands-2.jpg"/>
          <p:cNvPicPr/>
          <p:nvPr/>
        </p:nvPicPr>
        <p:blipFill>
          <a:blip r:embed="rId2"/>
          <a:srcRect/>
          <a:stretch>
            <a:fillRect/>
          </a:stretch>
        </p:blipFill>
        <p:spPr bwMode="auto">
          <a:xfrm>
            <a:off x="2071670" y="2857496"/>
            <a:ext cx="5274310" cy="346285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8107</TotalTime>
  <Words>1078</Words>
  <Application>Microsoft Office PowerPoint</Application>
  <PresentationFormat>On-screen Show (4:3)</PresentationFormat>
  <Paragraphs>559</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《英语国家社会与文化入门》(下册）</vt:lpstr>
      <vt:lpstr>  The United States of America Unit 8  Social Problems in the United States   </vt:lpstr>
      <vt:lpstr>Quiz</vt:lpstr>
      <vt:lpstr>Focal Points</vt:lpstr>
      <vt:lpstr>This Unit Is Divided into Five Sections</vt:lpstr>
      <vt:lpstr>I.  Racial Problems</vt:lpstr>
      <vt:lpstr>Slide 7</vt:lpstr>
      <vt:lpstr>Slide 8</vt:lpstr>
      <vt:lpstr>The Blacks / Afro-Americans</vt:lpstr>
      <vt:lpstr>Slide 10</vt:lpstr>
      <vt:lpstr>The Civil Rights Movement in the 1960s</vt:lpstr>
      <vt:lpstr>Slide 12</vt:lpstr>
      <vt:lpstr>II.  Poverty</vt:lpstr>
      <vt:lpstr>Slide 14</vt:lpstr>
      <vt:lpstr>Slide 15</vt:lpstr>
      <vt:lpstr>III.  Drug Abuse</vt:lpstr>
      <vt:lpstr>Drugs and crime</vt:lpstr>
      <vt:lpstr>Automobile accidents</vt:lpstr>
      <vt:lpstr>Effect on individuals</vt:lpstr>
      <vt:lpstr>Economic losses</vt:lpstr>
      <vt:lpstr>IV.  Crime</vt:lpstr>
      <vt:lpstr>Slide 22</vt:lpstr>
      <vt:lpstr>White-collar crimes</vt:lpstr>
      <vt:lpstr>Slide 24</vt:lpstr>
      <vt:lpstr> V. The Abuse of Power by Government and Corporations </vt:lpstr>
      <vt:lpstr>The Watergate Scandal</vt:lpstr>
      <vt:lpstr>Private corporations</vt:lpstr>
      <vt:lpstr>Lobbyists</vt:lpstr>
      <vt:lpstr>Questions for Discussion</vt:lpstr>
      <vt:lpstr>The End</vt:lpstr>
    </vt:vector>
  </TitlesOfParts>
  <Company>Gskening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Gs</dc:creator>
  <cp:lastModifiedBy>Wang</cp:lastModifiedBy>
  <cp:revision>1237</cp:revision>
  <dcterms:created xsi:type="dcterms:W3CDTF">2014-09-25T16:49:36Z</dcterms:created>
  <dcterms:modified xsi:type="dcterms:W3CDTF">2015-12-05T20:50:51Z</dcterms:modified>
</cp:coreProperties>
</file>